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1"/>
  </p:notesMasterIdLst>
  <p:handoutMasterIdLst>
    <p:handoutMasterId r:id="rId42"/>
  </p:handoutMasterIdLst>
  <p:sldIdLst>
    <p:sldId id="256" r:id="rId2"/>
    <p:sldId id="257" r:id="rId3"/>
    <p:sldId id="260" r:id="rId4"/>
    <p:sldId id="298" r:id="rId5"/>
    <p:sldId id="322" r:id="rId6"/>
    <p:sldId id="263" r:id="rId7"/>
    <p:sldId id="323" r:id="rId8"/>
    <p:sldId id="327" r:id="rId9"/>
    <p:sldId id="325" r:id="rId10"/>
    <p:sldId id="326" r:id="rId11"/>
    <p:sldId id="328" r:id="rId12"/>
    <p:sldId id="329" r:id="rId13"/>
    <p:sldId id="296" r:id="rId14"/>
    <p:sldId id="295" r:id="rId15"/>
    <p:sldId id="324" r:id="rId16"/>
    <p:sldId id="265" r:id="rId17"/>
    <p:sldId id="294" r:id="rId18"/>
    <p:sldId id="311" r:id="rId19"/>
    <p:sldId id="317" r:id="rId20"/>
    <p:sldId id="275" r:id="rId21"/>
    <p:sldId id="266" r:id="rId22"/>
    <p:sldId id="299" r:id="rId23"/>
    <p:sldId id="267" r:id="rId24"/>
    <p:sldId id="290" r:id="rId25"/>
    <p:sldId id="297" r:id="rId26"/>
    <p:sldId id="268" r:id="rId27"/>
    <p:sldId id="269" r:id="rId28"/>
    <p:sldId id="305" r:id="rId29"/>
    <p:sldId id="308" r:id="rId30"/>
    <p:sldId id="272" r:id="rId31"/>
    <p:sldId id="278" r:id="rId32"/>
    <p:sldId id="280" r:id="rId33"/>
    <p:sldId id="286" r:id="rId34"/>
    <p:sldId id="310" r:id="rId35"/>
    <p:sldId id="314" r:id="rId36"/>
    <p:sldId id="315" r:id="rId37"/>
    <p:sldId id="330" r:id="rId38"/>
    <p:sldId id="331" r:id="rId39"/>
    <p:sldId id="318" r:id="rId4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800000"/>
    <a:srgbClr val="600000"/>
    <a:srgbClr val="F8FBFE"/>
    <a:srgbClr val="EBF2FB"/>
    <a:srgbClr val="FF9933"/>
    <a:srgbClr val="006664"/>
    <a:srgbClr val="FFFFFF"/>
    <a:srgbClr val="0099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28" autoAdjust="0"/>
    <p:restoredTop sz="94574" autoAdjust="0"/>
  </p:normalViewPr>
  <p:slideViewPr>
    <p:cSldViewPr>
      <p:cViewPr>
        <p:scale>
          <a:sx n="81" d="100"/>
          <a:sy n="81" d="100"/>
        </p:scale>
        <p:origin x="-822"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3" d="100"/>
          <a:sy n="43" d="100"/>
        </p:scale>
        <p:origin x="-179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2EA247-22E6-405B-B387-67A34735B972}" type="datetimeFigureOut">
              <a:rPr kumimoji="1" lang="ja-JP" altLang="en-US" smtClean="0"/>
              <a:t>2016/6/5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0AA441-CCA0-45F4-AD7C-62C83EF2E139}" type="slidenum">
              <a:rPr kumimoji="1" lang="ja-JP" altLang="en-US" smtClean="0"/>
              <a:t>‹#›</a:t>
            </a:fld>
            <a:endParaRPr kumimoji="1" lang="ja-JP" altLang="en-US"/>
          </a:p>
        </p:txBody>
      </p:sp>
    </p:spTree>
    <p:extLst>
      <p:ext uri="{BB962C8B-B14F-4D97-AF65-F5344CB8AC3E}">
        <p14:creationId xmlns:p14="http://schemas.microsoft.com/office/powerpoint/2010/main" val="3389327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D60990-F396-4ABA-9CD6-DF4CBD909104}" type="datetimeFigureOut">
              <a:rPr kumimoji="1" lang="ja-JP" altLang="en-US" smtClean="0"/>
              <a:t>2016/6/5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E92814-B5BC-46E8-BBA9-0210C46FA1DF}" type="slidenum">
              <a:rPr kumimoji="1" lang="ja-JP" altLang="en-US" smtClean="0"/>
              <a:t>‹#›</a:t>
            </a:fld>
            <a:endParaRPr kumimoji="1" lang="ja-JP" altLang="en-US"/>
          </a:p>
        </p:txBody>
      </p:sp>
    </p:spTree>
    <p:extLst>
      <p:ext uri="{BB962C8B-B14F-4D97-AF65-F5344CB8AC3E}">
        <p14:creationId xmlns:p14="http://schemas.microsoft.com/office/powerpoint/2010/main" val="28955256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E92814-B5BC-46E8-BBA9-0210C46FA1DF}" type="slidenum">
              <a:rPr kumimoji="1" lang="ja-JP" altLang="en-US" smtClean="0"/>
              <a:t>3</a:t>
            </a:fld>
            <a:endParaRPr kumimoji="1" lang="ja-JP" altLang="en-US"/>
          </a:p>
        </p:txBody>
      </p:sp>
    </p:spTree>
    <p:extLst>
      <p:ext uri="{BB962C8B-B14F-4D97-AF65-F5344CB8AC3E}">
        <p14:creationId xmlns:p14="http://schemas.microsoft.com/office/powerpoint/2010/main" val="1975610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8" name="Slide Number Placeholder 7"/>
          <p:cNvSpPr>
            <a:spLocks noGrp="1"/>
          </p:cNvSpPr>
          <p:nvPr>
            <p:ph type="sldNum" sz="quarter" idx="11"/>
          </p:nvPr>
        </p:nvSpPr>
        <p:spPr/>
        <p:txBody>
          <a:bodyPr/>
          <a:lstStyle/>
          <a:p>
            <a:fld id="{924A78EE-FB50-4C2B-B443-CAA92E865A2D}" type="slidenum">
              <a:rPr kumimoji="1" lang="ja-JP" altLang="en-US" smtClean="0"/>
              <a:t>‹#›</a:t>
            </a:fld>
            <a:endParaRPr kumimoji="1" lang="ja-JP" altLang="en-US"/>
          </a:p>
        </p:txBody>
      </p:sp>
      <p:sp>
        <p:nvSpPr>
          <p:cNvPr id="9" name="Footer Placeholder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5" name="Date Placeholder 4"/>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
        <p:nvSpPr>
          <p:cNvPr id="9" name="Content Placeholder 8"/>
          <p:cNvSpPr>
            <a:spLocks noGrp="1"/>
          </p:cNvSpPr>
          <p:nvPr>
            <p:ph sz="quarter" idx="13"/>
          </p:nvPr>
        </p:nvSpPr>
        <p:spPr>
          <a:xfrm>
            <a:off x="365760" y="1600200"/>
            <a:ext cx="4041648" cy="452628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
        <p:nvSpPr>
          <p:cNvPr id="11" name="Content Placeholder 10"/>
          <p:cNvSpPr>
            <a:spLocks noGrp="1"/>
          </p:cNvSpPr>
          <p:nvPr>
            <p:ph sz="quarter" idx="13"/>
          </p:nvPr>
        </p:nvSpPr>
        <p:spPr>
          <a:xfrm>
            <a:off x="457200" y="2212848"/>
            <a:ext cx="4041648" cy="391363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71C7B71-8B46-4163-87A1-B83839AB1E6E}" type="datetimeFigureOut">
              <a:rPr kumimoji="1" lang="ja-JP" altLang="en-US" smtClean="0"/>
              <a:t>2016/6/5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78EE-FB50-4C2B-B443-CAA92E865A2D}"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71C7B71-8B46-4163-87A1-B83839AB1E6E}" type="datetimeFigureOut">
              <a:rPr kumimoji="1" lang="ja-JP" altLang="en-US" smtClean="0"/>
              <a:t>2016/6/5</a:t>
            </a:fld>
            <a:endParaRPr kumimoji="1" lang="ja-JP" alt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1" lang="ja-JP" alt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24A78EE-FB50-4C2B-B443-CAA92E865A2D}" type="slidenum">
              <a:rPr kumimoji="1" lang="ja-JP" altLang="en-US" smtClean="0"/>
              <a:t>‹#›</a:t>
            </a:fld>
            <a:endParaRPr kumimoji="1" lang="ja-JP" alt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lnSpc>
          <a:spcPts val="5800"/>
        </a:lnSpc>
        <a:spcBef>
          <a:spcPct val="0"/>
        </a:spcBef>
        <a:buNone/>
        <a:defRPr kumimoji="1"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kumimoji="1"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kumimoji="1"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kumimoji="1"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kumimoji="1"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kumimoji="1"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kumimoji="1"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kumimoji="1"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kumimoji="1"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9000">
              <a:srgbClr val="0099FF"/>
            </a:gs>
            <a:gs pos="19000">
              <a:srgbClr val="3366FF"/>
            </a:gs>
            <a:gs pos="37000">
              <a:srgbClr val="27587D"/>
            </a:gs>
            <a:gs pos="79000">
              <a:srgbClr val="1D1D75"/>
            </a:gs>
            <a:gs pos="90000">
              <a:srgbClr val="2F83FF"/>
            </a:gs>
            <a:gs pos="100000">
              <a:srgbClr val="003366"/>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9632" y="980728"/>
            <a:ext cx="7198568" cy="4104456"/>
          </a:xfrm>
        </p:spPr>
        <p:txBody>
          <a:bodyPr anchor="ctr">
            <a:normAutofit fontScale="90000"/>
          </a:bodyPr>
          <a:lstStyle/>
          <a:p>
            <a:pPr algn="l"/>
            <a:r>
              <a:rPr lang="ja-JP" altLang="en-US" sz="6700" dirty="0" smtClean="0">
                <a:solidFill>
                  <a:srgbClr val="FFFFFF"/>
                </a:solidFill>
                <a:latin typeface="+mn-ea"/>
                <a:ea typeface="+mn-ea"/>
              </a:rPr>
              <a:t>止めよう！憲法崩壊</a:t>
            </a:r>
            <a:r>
              <a:rPr lang="ja-JP" altLang="en-US" sz="6700" dirty="0">
                <a:solidFill>
                  <a:srgbClr val="FFFFFF"/>
                </a:solidFill>
                <a:latin typeface="+mn-ea"/>
                <a:ea typeface="+mn-ea"/>
              </a:rPr>
              <a:t>　</a:t>
            </a:r>
            <a:r>
              <a:rPr lang="en-US" altLang="ja-JP" sz="6700" dirty="0" smtClean="0">
                <a:solidFill>
                  <a:srgbClr val="FFFFFF"/>
                </a:solidFill>
                <a:latin typeface="+mn-ea"/>
                <a:ea typeface="+mn-ea"/>
              </a:rPr>
              <a:t/>
            </a:r>
            <a:br>
              <a:rPr lang="en-US" altLang="ja-JP" sz="6700" dirty="0" smtClean="0">
                <a:solidFill>
                  <a:srgbClr val="FFFFFF"/>
                </a:solidFill>
                <a:latin typeface="+mn-ea"/>
                <a:ea typeface="+mn-ea"/>
              </a:rPr>
            </a:br>
            <a:r>
              <a:rPr lang="en-US" altLang="ja-JP" sz="6700" dirty="0" smtClean="0">
                <a:solidFill>
                  <a:srgbClr val="FFFFFF"/>
                </a:solidFill>
                <a:latin typeface="+mn-ea"/>
                <a:ea typeface="+mn-ea"/>
              </a:rPr>
              <a:t/>
            </a:r>
            <a:br>
              <a:rPr lang="en-US" altLang="ja-JP" sz="6700" dirty="0" smtClean="0">
                <a:solidFill>
                  <a:srgbClr val="FFFFFF"/>
                </a:solidFill>
                <a:latin typeface="+mn-ea"/>
                <a:ea typeface="+mn-ea"/>
              </a:rPr>
            </a:br>
            <a:r>
              <a:rPr lang="ja-JP" altLang="en-US" sz="4900" dirty="0" smtClean="0">
                <a:solidFill>
                  <a:srgbClr val="FFFFFF"/>
                </a:solidFill>
                <a:latin typeface="+mn-ea"/>
                <a:ea typeface="+mn-ea"/>
              </a:rPr>
              <a:t>日本</a:t>
            </a:r>
            <a:r>
              <a:rPr lang="ja-JP" altLang="en-US" sz="4900" dirty="0">
                <a:solidFill>
                  <a:srgbClr val="FFFFFF"/>
                </a:solidFill>
                <a:latin typeface="+mn-ea"/>
                <a:ea typeface="+mn-ea"/>
              </a:rPr>
              <a:t>国憲法</a:t>
            </a:r>
            <a:r>
              <a:rPr lang="ja-JP" altLang="en-US" sz="4900" dirty="0" smtClean="0">
                <a:solidFill>
                  <a:srgbClr val="FFFFFF"/>
                </a:solidFill>
                <a:latin typeface="+mn-ea"/>
                <a:ea typeface="+mn-ea"/>
              </a:rPr>
              <a:t>と安保</a:t>
            </a:r>
            <a:r>
              <a:rPr lang="ja-JP" altLang="en-US" sz="4900" dirty="0">
                <a:solidFill>
                  <a:srgbClr val="FFFFFF"/>
                </a:solidFill>
                <a:latin typeface="+mn-ea"/>
                <a:ea typeface="+mn-ea"/>
              </a:rPr>
              <a:t>法制</a:t>
            </a:r>
            <a:r>
              <a:rPr lang="ja-JP" altLang="en-US" sz="4900" dirty="0" smtClean="0">
                <a:solidFill>
                  <a:srgbClr val="FFFFFF"/>
                </a:solidFill>
                <a:latin typeface="+mn-ea"/>
                <a:ea typeface="+mn-ea"/>
              </a:rPr>
              <a:t>、</a:t>
            </a:r>
            <a:r>
              <a:rPr lang="en-US" altLang="ja-JP" sz="4900" dirty="0" smtClean="0">
                <a:solidFill>
                  <a:srgbClr val="FFFFFF"/>
                </a:solidFill>
                <a:latin typeface="+mn-ea"/>
                <a:ea typeface="+mn-ea"/>
              </a:rPr>
              <a:t/>
            </a:r>
            <a:br>
              <a:rPr lang="en-US" altLang="ja-JP" sz="4900" dirty="0" smtClean="0">
                <a:solidFill>
                  <a:srgbClr val="FFFFFF"/>
                </a:solidFill>
                <a:latin typeface="+mn-ea"/>
                <a:ea typeface="+mn-ea"/>
              </a:rPr>
            </a:br>
            <a:r>
              <a:rPr lang="ja-JP" altLang="en-US" sz="4900" dirty="0" smtClean="0">
                <a:solidFill>
                  <a:srgbClr val="FFFFFF"/>
                </a:solidFill>
                <a:latin typeface="+mn-ea"/>
                <a:ea typeface="+mn-ea"/>
              </a:rPr>
              <a:t>平和的</a:t>
            </a:r>
            <a:r>
              <a:rPr lang="ja-JP" altLang="en-US" sz="4900" dirty="0">
                <a:solidFill>
                  <a:srgbClr val="FFFFFF"/>
                </a:solidFill>
                <a:latin typeface="+mn-ea"/>
                <a:ea typeface="+mn-ea"/>
              </a:rPr>
              <a:t>生存権と良心</a:t>
            </a:r>
            <a:endParaRPr kumimoji="1" lang="ja-JP" altLang="en-US" sz="4900" b="1" dirty="0">
              <a:solidFill>
                <a:schemeClr val="bg1"/>
              </a:solidFill>
            </a:endParaRPr>
          </a:p>
        </p:txBody>
      </p:sp>
      <p:sp>
        <p:nvSpPr>
          <p:cNvPr id="3" name="サブタイトル 2"/>
          <p:cNvSpPr>
            <a:spLocks noGrp="1"/>
          </p:cNvSpPr>
          <p:nvPr>
            <p:ph type="subTitle" idx="1"/>
          </p:nvPr>
        </p:nvSpPr>
        <p:spPr>
          <a:xfrm>
            <a:off x="1371600" y="5373216"/>
            <a:ext cx="6400800" cy="798984"/>
          </a:xfrm>
        </p:spPr>
        <p:txBody>
          <a:bodyPr>
            <a:normAutofit fontScale="85000" lnSpcReduction="20000"/>
          </a:bodyPr>
          <a:lstStyle/>
          <a:p>
            <a:r>
              <a:rPr kumimoji="1" lang="ja-JP" altLang="en-US" sz="3300" dirty="0" smtClean="0">
                <a:solidFill>
                  <a:schemeClr val="bg2"/>
                </a:solidFill>
              </a:rPr>
              <a:t>志田</a:t>
            </a:r>
            <a:r>
              <a:rPr lang="ja-JP" altLang="en-US" sz="3300" dirty="0" smtClean="0">
                <a:solidFill>
                  <a:schemeClr val="bg2"/>
                </a:solidFill>
              </a:rPr>
              <a:t>陽子</a:t>
            </a:r>
            <a:r>
              <a:rPr lang="ja-JP" altLang="en-US" sz="2800" dirty="0" smtClean="0">
                <a:solidFill>
                  <a:schemeClr val="bg2"/>
                </a:solidFill>
              </a:rPr>
              <a:t>　武蔵野</a:t>
            </a:r>
            <a:r>
              <a:rPr lang="ja-JP" altLang="en-US" sz="2800" dirty="0">
                <a:solidFill>
                  <a:schemeClr val="bg2"/>
                </a:solidFill>
              </a:rPr>
              <a:t>美術大学教授（憲法</a:t>
            </a:r>
            <a:r>
              <a:rPr lang="ja-JP" altLang="en-US" sz="2800" dirty="0" smtClean="0">
                <a:solidFill>
                  <a:schemeClr val="bg2"/>
                </a:solidFill>
              </a:rPr>
              <a:t>）</a:t>
            </a:r>
            <a:endParaRPr lang="en-US" altLang="ja-JP" sz="2800" dirty="0" smtClean="0">
              <a:solidFill>
                <a:schemeClr val="bg2"/>
              </a:solidFill>
            </a:endParaRPr>
          </a:p>
          <a:p>
            <a:r>
              <a:rPr lang="ja-JP" altLang="en-US" sz="2800" dirty="0" smtClean="0">
                <a:solidFill>
                  <a:schemeClr val="bg2"/>
                </a:solidFill>
              </a:rPr>
              <a:t>　　安保</a:t>
            </a:r>
            <a:r>
              <a:rPr lang="ja-JP" altLang="en-US" sz="2800" dirty="0">
                <a:solidFill>
                  <a:schemeClr val="bg2"/>
                </a:solidFill>
              </a:rPr>
              <a:t>法制違憲訴訟原告</a:t>
            </a:r>
            <a:endParaRPr kumimoji="1" lang="ja-JP" altLang="en-US" sz="2800" dirty="0">
              <a:solidFill>
                <a:schemeClr val="bg2"/>
              </a:solidFill>
            </a:endParaRPr>
          </a:p>
        </p:txBody>
      </p:sp>
      <p:cxnSp>
        <p:nvCxnSpPr>
          <p:cNvPr id="5" name="直線コネクタ 4"/>
          <p:cNvCxnSpPr/>
          <p:nvPr/>
        </p:nvCxnSpPr>
        <p:spPr>
          <a:xfrm>
            <a:off x="1403648" y="2420888"/>
            <a:ext cx="7668344" cy="0"/>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4015947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36104"/>
          </a:xfrm>
        </p:spPr>
        <p:txBody>
          <a:bodyPr/>
          <a:lstStyle/>
          <a:p>
            <a:r>
              <a:rPr lang="ja-JP" altLang="en-US" sz="4000" dirty="0">
                <a:solidFill>
                  <a:srgbClr val="800000"/>
                </a:solidFill>
              </a:rPr>
              <a:t>どう変わる？</a:t>
            </a:r>
            <a:r>
              <a:rPr lang="ja-JP" altLang="en-US" sz="4000" dirty="0"/>
              <a:t>有事＝緊急</a:t>
            </a:r>
            <a:r>
              <a:rPr lang="ja-JP" altLang="en-US" sz="4000" dirty="0" smtClean="0"/>
              <a:t>事態②</a:t>
            </a:r>
            <a:endParaRPr kumimoji="1" lang="ja-JP" altLang="en-US" sz="4000" dirty="0"/>
          </a:p>
        </p:txBody>
      </p:sp>
      <p:sp>
        <p:nvSpPr>
          <p:cNvPr id="3" name="コンテンツ プレースホルダー 2"/>
          <p:cNvSpPr>
            <a:spLocks noGrp="1"/>
          </p:cNvSpPr>
          <p:nvPr>
            <p:ph idx="1"/>
          </p:nvPr>
        </p:nvSpPr>
        <p:spPr>
          <a:xfrm>
            <a:off x="467544" y="1484784"/>
            <a:ext cx="8229600" cy="4968552"/>
          </a:xfrm>
        </p:spPr>
        <p:txBody>
          <a:bodyPr>
            <a:noAutofit/>
          </a:bodyPr>
          <a:lstStyle/>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３　内閣総理大臣は、前項の場合において</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不承認の議</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決があったとき、国会が緊急事態の宣言を解除すべき旨を議決したとき、又は事態の推移により当該宣言を継続する必要がないと認めるときは、法律の定めるところにより、閣議にかけて、当該宣言を速やかに解除しなければならない。</a:t>
            </a:r>
          </a:p>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また、百日を超えて緊急事態の宣言を継続しようとするときは、</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百日を超えるごとに</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、事前に国会の承認を得なければならない</a:t>
            </a:r>
            <a:r>
              <a:rPr lang="ja-JP" altLang="en-US" dirty="0" smtClean="0">
                <a:solidFill>
                  <a:schemeClr val="tx2">
                    <a:lumMod val="75000"/>
                  </a:schemeClr>
                </a:solidFill>
                <a:latin typeface="AR P丸ゴシック体M" panose="020B0600010101010101" pitchFamily="50" charset="-128"/>
                <a:ea typeface="AR P丸ゴシック体M" panose="020B0600010101010101" pitchFamily="50" charset="-128"/>
              </a:rPr>
              <a:t>。</a:t>
            </a:r>
            <a:endPar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chemeClr val="tx2">
                    <a:lumMod val="75000"/>
                  </a:schemeClr>
                </a:solidFill>
                <a:latin typeface="AR P丸ゴシック体M" panose="020B0600010101010101" pitchFamily="50" charset="-128"/>
                <a:ea typeface="AR P丸ゴシック体M" panose="020B0600010101010101" pitchFamily="50" charset="-128"/>
              </a:rPr>
              <a:t>４　第二項</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及び前項後段の国会の承認については、第六十条第二項の規定を準用する。この場合において、同項中「三十日以内」とあるのは、「五日以内」と読み替えるものとする。</a:t>
            </a:r>
          </a:p>
        </p:txBody>
      </p:sp>
    </p:spTree>
    <p:extLst>
      <p:ext uri="{BB962C8B-B14F-4D97-AF65-F5344CB8AC3E}">
        <p14:creationId xmlns:p14="http://schemas.microsoft.com/office/powerpoint/2010/main" val="412484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268760"/>
          </a:xfrm>
        </p:spPr>
        <p:txBody>
          <a:bodyPr/>
          <a:lstStyle/>
          <a:p>
            <a:r>
              <a:rPr lang="ja-JP" altLang="en-US" dirty="0">
                <a:effectLst/>
              </a:rPr>
              <a:t> </a:t>
            </a:r>
            <a:r>
              <a:rPr lang="ja-JP" altLang="en-US" sz="4000" dirty="0">
                <a:solidFill>
                  <a:srgbClr val="800000"/>
                </a:solidFill>
              </a:rPr>
              <a:t>どう変わる？</a:t>
            </a:r>
            <a:r>
              <a:rPr lang="ja-JP" altLang="en-US" sz="4000" dirty="0"/>
              <a:t>有事＝緊急</a:t>
            </a:r>
            <a:r>
              <a:rPr lang="ja-JP" altLang="en-US" sz="4000" dirty="0" smtClean="0"/>
              <a:t>事態</a:t>
            </a:r>
            <a:r>
              <a:rPr lang="ja-JP" altLang="en-US" sz="4000" dirty="0"/>
              <a:t>③</a:t>
            </a:r>
            <a:endParaRPr kumimoji="1" lang="ja-JP" altLang="en-US" sz="4000" dirty="0"/>
          </a:p>
        </p:txBody>
      </p:sp>
      <p:sp>
        <p:nvSpPr>
          <p:cNvPr id="3" name="コンテンツ プレースホルダー 2"/>
          <p:cNvSpPr>
            <a:spLocks noGrp="1"/>
          </p:cNvSpPr>
          <p:nvPr>
            <p:ph idx="1"/>
          </p:nvPr>
        </p:nvSpPr>
        <p:spPr>
          <a:xfrm>
            <a:off x="323528" y="1484784"/>
            <a:ext cx="8229600" cy="4824536"/>
          </a:xfrm>
        </p:spPr>
        <p:txBody>
          <a:bodyPr>
            <a:normAutofit fontScale="92500" lnSpcReduction="10000"/>
          </a:bodyPr>
          <a:lstStyle/>
          <a:p>
            <a:pPr marL="0" indent="0">
              <a:buNone/>
            </a:pPr>
            <a:r>
              <a:rPr lang="ja-JP" altLang="en-US" dirty="0">
                <a:solidFill>
                  <a:schemeClr val="tx2">
                    <a:lumMod val="75000"/>
                  </a:schemeClr>
                </a:solidFill>
              </a:rPr>
              <a:t>第</a:t>
            </a:r>
            <a:r>
              <a:rPr lang="en-US" altLang="ja-JP" dirty="0">
                <a:solidFill>
                  <a:schemeClr val="tx2">
                    <a:lumMod val="75000"/>
                  </a:schemeClr>
                </a:solidFill>
              </a:rPr>
              <a:t>99</a:t>
            </a:r>
            <a:r>
              <a:rPr lang="ja-JP" altLang="en-US" dirty="0">
                <a:solidFill>
                  <a:schemeClr val="tx2">
                    <a:lumMod val="75000"/>
                  </a:schemeClr>
                </a:solidFill>
              </a:rPr>
              <a:t>条（緊急事態の宣言の効果）</a:t>
            </a:r>
            <a:endParaRPr lang="en-US" altLang="ja-JP" dirty="0">
              <a:solidFill>
                <a:schemeClr val="tx2">
                  <a:lumMod val="75000"/>
                </a:schemeClr>
              </a:solidFill>
            </a:endParaRPr>
          </a:p>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
            </a:r>
            <a:b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b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緊急事態の宣言が発せられたときは、法律の定めるところにより、</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内閣</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は</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法律と同一の効力を有する政令を制定</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することができるほか、</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内閣総理大臣</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は</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財政上必要な支出</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その他の処分を行い、</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地方自治体の長に対して必要な指示</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をすることができる。</a:t>
            </a:r>
            <a:b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b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
            </a:r>
            <a:b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b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２　前項の政令の制定及び処分については、法律の定めるところにより、</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事後に</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国会の承認を得なければならない。</a:t>
            </a:r>
            <a:b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br>
            <a:endParaRPr lang="en-US" altLang="ja-JP" dirty="0" smtClean="0">
              <a:solidFill>
                <a:schemeClr val="tx2">
                  <a:lumMod val="75000"/>
                </a:schemeClr>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rgbClr val="800000"/>
                </a:solidFill>
                <a:latin typeface="AR P丸ゴシック体M" panose="020B0600010101010101" pitchFamily="50" charset="-128"/>
                <a:ea typeface="AR P丸ゴシック体M" panose="020B0600010101010101" pitchFamily="50" charset="-128"/>
              </a:rPr>
              <a:t>★この</a:t>
            </a:r>
            <a:r>
              <a:rPr lang="en-US" altLang="ja-JP" dirty="0" smtClean="0">
                <a:solidFill>
                  <a:srgbClr val="800000"/>
                </a:solidFill>
                <a:latin typeface="AR P丸ゴシック体M" panose="020B0600010101010101" pitchFamily="50" charset="-128"/>
                <a:ea typeface="AR P丸ゴシック体M" panose="020B0600010101010101" pitchFamily="50" charset="-128"/>
              </a:rPr>
              <a:t>99</a:t>
            </a:r>
            <a:r>
              <a:rPr lang="ja-JP" altLang="en-US" dirty="0" smtClean="0">
                <a:solidFill>
                  <a:srgbClr val="800000"/>
                </a:solidFill>
                <a:latin typeface="AR P丸ゴシック体M" panose="020B0600010101010101" pitchFamily="50" charset="-128"/>
                <a:ea typeface="AR P丸ゴシック体M" panose="020B0600010101010101" pitchFamily="50" charset="-128"/>
              </a:rPr>
              <a:t>条はドイツの法学者らも「独裁を招く」と危険視。</a:t>
            </a:r>
            <a:endParaRPr lang="en-US" altLang="ja-JP" dirty="0" smtClean="0">
              <a:solidFill>
                <a:srgbClr val="800000"/>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rgbClr val="800000"/>
                </a:solidFill>
                <a:latin typeface="AR P丸ゴシック体M" panose="020B0600010101010101" pitchFamily="50" charset="-128"/>
                <a:ea typeface="AR P丸ゴシック体M" panose="020B0600010101010101" pitchFamily="50" charset="-128"/>
              </a:rPr>
              <a:t>権力の分散の必要性を理解しないと危険！</a:t>
            </a:r>
            <a:endParaRPr lang="en-US" altLang="ja-JP" dirty="0" smtClean="0">
              <a:solidFill>
                <a:srgbClr val="800000"/>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rgbClr val="800000"/>
                </a:solidFill>
                <a:latin typeface="AR P丸ゴシック体M" panose="020B0600010101010101" pitchFamily="50" charset="-128"/>
                <a:ea typeface="AR P丸ゴシック体M" panose="020B0600010101010101" pitchFamily="50" charset="-128"/>
              </a:rPr>
              <a:t>★</a:t>
            </a:r>
            <a:r>
              <a:rPr lang="en-US" altLang="ja-JP" dirty="0" smtClean="0">
                <a:solidFill>
                  <a:srgbClr val="800000"/>
                </a:solidFill>
                <a:latin typeface="AR P丸ゴシック体M" panose="020B0600010101010101" pitchFamily="50" charset="-128"/>
                <a:ea typeface="AR P丸ゴシック体M" panose="020B0600010101010101" pitchFamily="50" charset="-128"/>
              </a:rPr>
              <a:t>98</a:t>
            </a:r>
            <a:r>
              <a:rPr lang="ja-JP" altLang="en-US" dirty="0" smtClean="0">
                <a:solidFill>
                  <a:srgbClr val="800000"/>
                </a:solidFill>
                <a:latin typeface="AR P丸ゴシック体M" panose="020B0600010101010101" pitchFamily="50" charset="-128"/>
                <a:ea typeface="AR P丸ゴシック体M" panose="020B0600010101010101" pitchFamily="50" charset="-128"/>
              </a:rPr>
              <a:t>条の</a:t>
            </a:r>
            <a:r>
              <a:rPr lang="en-US" altLang="ja-JP" dirty="0" smtClean="0">
                <a:solidFill>
                  <a:srgbClr val="800000"/>
                </a:solidFill>
                <a:latin typeface="AR P丸ゴシック体M" panose="020B0600010101010101" pitchFamily="50" charset="-128"/>
                <a:ea typeface="AR P丸ゴシック体M" panose="020B0600010101010101" pitchFamily="50" charset="-128"/>
              </a:rPr>
              <a:t>100</a:t>
            </a:r>
            <a:r>
              <a:rPr lang="ja-JP" altLang="en-US" dirty="0" smtClean="0">
                <a:solidFill>
                  <a:srgbClr val="800000"/>
                </a:solidFill>
                <a:latin typeface="AR P丸ゴシック体M" panose="020B0600010101010101" pitchFamily="50" charset="-128"/>
                <a:ea typeface="AR P丸ゴシック体M" panose="020B0600010101010101" pitchFamily="50" charset="-128"/>
              </a:rPr>
              <a:t>日更新ルールを繰り返すことで、後戻りできなくなる危険も。</a:t>
            </a:r>
            <a:endParaRPr lang="ja-JP" altLang="en-US" dirty="0">
              <a:solidFill>
                <a:srgbClr val="800000"/>
              </a:solidFill>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100320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080120"/>
          </a:xfrm>
        </p:spPr>
        <p:txBody>
          <a:bodyPr/>
          <a:lstStyle/>
          <a:p>
            <a:r>
              <a:rPr lang="ja-JP" altLang="en-US" sz="4000" dirty="0">
                <a:solidFill>
                  <a:srgbClr val="800000"/>
                </a:solidFill>
              </a:rPr>
              <a:t>どう変わる？</a:t>
            </a:r>
            <a:r>
              <a:rPr lang="ja-JP" altLang="en-US" sz="4000" dirty="0"/>
              <a:t>有事＝緊急</a:t>
            </a:r>
            <a:r>
              <a:rPr lang="ja-JP" altLang="en-US" sz="4000" dirty="0" smtClean="0"/>
              <a:t>事態④</a:t>
            </a:r>
            <a:endParaRPr kumimoji="1" lang="ja-JP" altLang="en-US" sz="4000" dirty="0"/>
          </a:p>
        </p:txBody>
      </p:sp>
      <p:sp>
        <p:nvSpPr>
          <p:cNvPr id="3" name="コンテンツ プレースホルダー 2"/>
          <p:cNvSpPr>
            <a:spLocks noGrp="1"/>
          </p:cNvSpPr>
          <p:nvPr>
            <p:ph idx="1"/>
          </p:nvPr>
        </p:nvSpPr>
        <p:spPr>
          <a:xfrm>
            <a:off x="457200" y="1600200"/>
            <a:ext cx="8229600" cy="4781128"/>
          </a:xfrm>
        </p:spPr>
        <p:txBody>
          <a:bodyPr>
            <a:noAutofit/>
          </a:bodyPr>
          <a:lstStyle/>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３　緊急事態の宣言が発せられた場合には、</a:t>
            </a:r>
            <a:r>
              <a:rPr lang="ja-JP" altLang="en-US" b="1" dirty="0">
                <a:solidFill>
                  <a:srgbClr val="800000"/>
                </a:solidFill>
                <a:latin typeface="AR P丸ゴシック体M" panose="020B0600010101010101" pitchFamily="50" charset="-128"/>
                <a:ea typeface="AR P丸ゴシック体M" panose="020B0600010101010101" pitchFamily="50" charset="-128"/>
              </a:rPr>
              <a:t>何人も</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、法律の定めるところにより、当該宣言に係る事態において</a:t>
            </a:r>
            <a:r>
              <a:rPr lang="ja-JP" altLang="en-US" b="1" dirty="0">
                <a:solidFill>
                  <a:srgbClr val="800000"/>
                </a:solidFill>
                <a:latin typeface="AR P丸ゴシック体M" panose="020B0600010101010101" pitchFamily="50" charset="-128"/>
                <a:ea typeface="AR P丸ゴシック体M" panose="020B0600010101010101" pitchFamily="50" charset="-128"/>
              </a:rPr>
              <a:t>国民の</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生命、身体及び財産を守るために行われる措置</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に関して発せられる国その他公の機関の指示に</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従わなければならない</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a:t>
            </a:r>
          </a:p>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この場合においても、第十四条、第十八条、第十九条、第二十一条その他の基本的人権に関する規定は、</a:t>
            </a:r>
            <a:r>
              <a:rPr lang="ja-JP" altLang="en-US" b="1" dirty="0">
                <a:solidFill>
                  <a:schemeClr val="tx2">
                    <a:lumMod val="75000"/>
                  </a:schemeClr>
                </a:solidFill>
                <a:latin typeface="AR P丸ゴシック体M" panose="020B0600010101010101" pitchFamily="50" charset="-128"/>
                <a:ea typeface="AR P丸ゴシック体M" panose="020B0600010101010101" pitchFamily="50" charset="-128"/>
              </a:rPr>
              <a:t>最大限に尊重</a:t>
            </a: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されなければならない。</a:t>
            </a:r>
          </a:p>
          <a:p>
            <a:endPar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endParaRPr>
          </a:p>
          <a:p>
            <a:pPr marL="0" indent="0">
              <a:buNone/>
            </a:pPr>
            <a:r>
              <a:rPr lang="ja-JP" altLang="en-US" dirty="0">
                <a:solidFill>
                  <a:schemeClr val="tx2">
                    <a:lumMod val="75000"/>
                  </a:schemeClr>
                </a:solidFill>
                <a:latin typeface="AR P丸ゴシック体M" panose="020B0600010101010101" pitchFamily="50" charset="-128"/>
                <a:ea typeface="AR P丸ゴシック体M" panose="020B0600010101010101" pitchFamily="50" charset="-128"/>
              </a:rPr>
              <a:t>４　緊急事態の宣言が発せられた場合においては、法律の定めるところにより、その宣言が効力を有する期間、衆議院は解散されないものとし、両議院の議員の任期及びその選挙期日の特例を設けることができる。</a:t>
            </a:r>
          </a:p>
        </p:txBody>
      </p:sp>
    </p:spTree>
    <p:extLst>
      <p:ext uri="{BB962C8B-B14F-4D97-AF65-F5344CB8AC3E}">
        <p14:creationId xmlns:p14="http://schemas.microsoft.com/office/powerpoint/2010/main" val="1421859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792088"/>
          </a:xfrm>
        </p:spPr>
        <p:txBody>
          <a:bodyPr/>
          <a:lstStyle/>
          <a:p>
            <a:r>
              <a:rPr lang="en-US" altLang="ja-JP" sz="3600" b="1" dirty="0" smtClean="0">
                <a:effectLst/>
              </a:rPr>
              <a:t>2015</a:t>
            </a:r>
            <a:r>
              <a:rPr lang="ja-JP" altLang="ja-JP" sz="3600" b="1" dirty="0">
                <a:effectLst/>
              </a:rPr>
              <a:t>年</a:t>
            </a:r>
            <a:r>
              <a:rPr lang="en-US" altLang="ja-JP" sz="3600" b="1" dirty="0">
                <a:effectLst/>
              </a:rPr>
              <a:t>9</a:t>
            </a:r>
            <a:r>
              <a:rPr lang="ja-JP" altLang="ja-JP" sz="3600" b="1" dirty="0">
                <a:effectLst/>
              </a:rPr>
              <a:t>月議決内容の</a:t>
            </a:r>
            <a:r>
              <a:rPr lang="ja-JP" altLang="ja-JP" sz="3600" b="1" dirty="0" smtClean="0">
                <a:effectLst/>
              </a:rPr>
              <a:t>骨子</a:t>
            </a:r>
            <a:r>
              <a:rPr lang="ja-JP" altLang="en-US" sz="3600" dirty="0" smtClean="0"/>
              <a:t>の問題</a:t>
            </a:r>
            <a:endParaRPr kumimoji="1" lang="ja-JP" altLang="en-US" sz="3600" dirty="0"/>
          </a:p>
        </p:txBody>
      </p:sp>
      <p:sp>
        <p:nvSpPr>
          <p:cNvPr id="3" name="コンテンツ プレースホルダー 2"/>
          <p:cNvSpPr>
            <a:spLocks noGrp="1"/>
          </p:cNvSpPr>
          <p:nvPr>
            <p:ph idx="1"/>
          </p:nvPr>
        </p:nvSpPr>
        <p:spPr>
          <a:xfrm>
            <a:off x="457200" y="1340768"/>
            <a:ext cx="8229600" cy="5040560"/>
          </a:xfrm>
        </p:spPr>
        <p:txBody>
          <a:bodyPr>
            <a:normAutofit/>
          </a:bodyPr>
          <a:lstStyle/>
          <a:p>
            <a:pPr marL="0" indent="0">
              <a:buNone/>
            </a:pPr>
            <a:r>
              <a:rPr lang="ja-JP" altLang="en-US" dirty="0">
                <a:solidFill>
                  <a:schemeClr val="tx2">
                    <a:lumMod val="50000"/>
                  </a:schemeClr>
                </a:solidFill>
              </a:rPr>
              <a:t>応急の自衛反撃と「戦争」参加は</a:t>
            </a:r>
            <a:r>
              <a:rPr lang="ja-JP" altLang="en-US" dirty="0" smtClean="0">
                <a:solidFill>
                  <a:schemeClr val="tx2">
                    <a:lumMod val="50000"/>
                  </a:schemeClr>
                </a:solidFill>
              </a:rPr>
              <a:t>別物。</a:t>
            </a:r>
            <a:endParaRPr kumimoji="1" lang="en-US" altLang="ja-JP" dirty="0" smtClean="0">
              <a:solidFill>
                <a:schemeClr val="tx2">
                  <a:lumMod val="50000"/>
                </a:schemeClr>
              </a:solidFill>
            </a:endParaRPr>
          </a:p>
          <a:p>
            <a:pPr marL="0" indent="0">
              <a:buNone/>
            </a:pPr>
            <a:r>
              <a:rPr lang="ja-JP" altLang="en-US" sz="2800" dirty="0" smtClean="0">
                <a:solidFill>
                  <a:schemeClr val="tx2">
                    <a:lumMod val="50000"/>
                  </a:schemeClr>
                </a:solidFill>
                <a:latin typeface="+mn-ea"/>
              </a:rPr>
              <a:t>→憲法は</a:t>
            </a:r>
            <a:r>
              <a:rPr kumimoji="1" lang="ja-JP" altLang="en-US" sz="2800" dirty="0" smtClean="0">
                <a:solidFill>
                  <a:schemeClr val="tx2">
                    <a:lumMod val="50000"/>
                  </a:schemeClr>
                </a:solidFill>
                <a:latin typeface="+mn-ea"/>
              </a:rPr>
              <a:t>いかなる「戦争」も</a:t>
            </a:r>
            <a:r>
              <a:rPr lang="ja-JP" altLang="en-US" sz="2800" dirty="0">
                <a:solidFill>
                  <a:schemeClr val="tx2">
                    <a:lumMod val="50000"/>
                  </a:schemeClr>
                </a:solidFill>
                <a:latin typeface="+mn-ea"/>
              </a:rPr>
              <a:t>禁止</a:t>
            </a:r>
            <a:r>
              <a:rPr lang="ja-JP" altLang="en-US" sz="2800" dirty="0" smtClean="0">
                <a:solidFill>
                  <a:schemeClr val="tx2">
                    <a:lumMod val="50000"/>
                  </a:schemeClr>
                </a:solidFill>
                <a:latin typeface="+mn-ea"/>
              </a:rPr>
              <a:t>。</a:t>
            </a:r>
            <a:endParaRPr lang="en-US" altLang="ja-JP" sz="2800" dirty="0" smtClean="0">
              <a:solidFill>
                <a:schemeClr val="tx2">
                  <a:lumMod val="50000"/>
                </a:schemeClr>
              </a:solidFill>
              <a:latin typeface="+mn-ea"/>
            </a:endParaRPr>
          </a:p>
          <a:p>
            <a:pPr marL="0" indent="0">
              <a:buNone/>
            </a:pPr>
            <a:r>
              <a:rPr lang="ja-JP" altLang="en-US" sz="2800" dirty="0" smtClean="0">
                <a:solidFill>
                  <a:schemeClr val="tx2">
                    <a:lumMod val="50000"/>
                  </a:schemeClr>
                </a:solidFill>
                <a:latin typeface="+mn-ea"/>
              </a:rPr>
              <a:t>　許される</a:t>
            </a:r>
            <a:r>
              <a:rPr lang="ja-JP" altLang="en-US" sz="2800" dirty="0">
                <a:solidFill>
                  <a:schemeClr val="tx2">
                    <a:lumMod val="50000"/>
                  </a:schemeClr>
                </a:solidFill>
                <a:latin typeface="+mn-ea"/>
              </a:rPr>
              <a:t>のは</a:t>
            </a:r>
            <a:r>
              <a:rPr lang="ja-JP" altLang="en-US" sz="2800" dirty="0" smtClean="0">
                <a:solidFill>
                  <a:schemeClr val="tx2">
                    <a:lumMod val="50000"/>
                  </a:schemeClr>
                </a:solidFill>
                <a:latin typeface="+mn-ea"/>
              </a:rPr>
              <a:t>、</a:t>
            </a:r>
            <a:r>
              <a:rPr lang="ja-JP" altLang="en-US" sz="2800" dirty="0">
                <a:solidFill>
                  <a:schemeClr val="tx2">
                    <a:lumMod val="50000"/>
                  </a:schemeClr>
                </a:solidFill>
                <a:latin typeface="+mn-ea"/>
              </a:rPr>
              <a:t>国民の正当防衛としての、応急反撃まで</a:t>
            </a:r>
            <a:r>
              <a:rPr lang="ja-JP" altLang="en-US" sz="2800" dirty="0" smtClean="0">
                <a:solidFill>
                  <a:schemeClr val="tx2">
                    <a:lumMod val="50000"/>
                  </a:schemeClr>
                </a:solidFill>
                <a:latin typeface="+mn-ea"/>
              </a:rPr>
              <a:t>。</a:t>
            </a:r>
            <a:r>
              <a:rPr lang="ja-JP" altLang="en-US" dirty="0" smtClean="0">
                <a:solidFill>
                  <a:schemeClr val="tx2">
                    <a:lumMod val="50000"/>
                  </a:schemeClr>
                </a:solidFill>
              </a:rPr>
              <a:t>（可能な限り、戦闘を避けることが原則）</a:t>
            </a:r>
            <a:endParaRPr lang="en-US" altLang="ja-JP" dirty="0" smtClean="0">
              <a:solidFill>
                <a:schemeClr val="tx2">
                  <a:lumMod val="50000"/>
                </a:schemeClr>
              </a:solidFill>
            </a:endParaRPr>
          </a:p>
          <a:p>
            <a:pPr marL="0" indent="0">
              <a:buNone/>
            </a:pPr>
            <a:endParaRPr lang="en-US" altLang="ja-JP" dirty="0" smtClean="0">
              <a:solidFill>
                <a:schemeClr val="tx2">
                  <a:lumMod val="50000"/>
                </a:schemeClr>
              </a:solidFill>
            </a:endParaRPr>
          </a:p>
          <a:p>
            <a:r>
              <a:rPr kumimoji="1" lang="ja-JP" altLang="en-US" dirty="0" smtClean="0">
                <a:solidFill>
                  <a:schemeClr val="tx1"/>
                </a:solidFill>
              </a:rPr>
              <a:t>「自衛は必要」</a:t>
            </a:r>
            <a:r>
              <a:rPr lang="ja-JP" altLang="en-US" dirty="0" smtClean="0">
                <a:solidFill>
                  <a:schemeClr val="tx1"/>
                </a:solidFill>
              </a:rPr>
              <a:t>＝「身を守りたかったら戦争参加も仕方ない</a:t>
            </a:r>
            <a:r>
              <a:rPr lang="ja-JP" altLang="en-US" dirty="0">
                <a:solidFill>
                  <a:schemeClr val="tx1"/>
                </a:solidFill>
              </a:rPr>
              <a:t>、</a:t>
            </a:r>
            <a:r>
              <a:rPr lang="ja-JP" altLang="en-US" dirty="0" smtClean="0">
                <a:solidFill>
                  <a:schemeClr val="tx1"/>
                </a:solidFill>
              </a:rPr>
              <a:t>先制的攻撃もやむを得ない」とはならない。</a:t>
            </a:r>
            <a:endParaRPr lang="en-US" altLang="ja-JP" dirty="0" smtClean="0">
              <a:solidFill>
                <a:schemeClr val="tx1"/>
              </a:solidFill>
            </a:endParaRPr>
          </a:p>
          <a:p>
            <a:endParaRPr lang="en-US" altLang="ja-JP" dirty="0" smtClean="0">
              <a:solidFill>
                <a:schemeClr val="tx1"/>
              </a:solidFill>
            </a:endParaRPr>
          </a:p>
          <a:p>
            <a:pPr marL="0" indent="0">
              <a:buNone/>
            </a:pPr>
            <a:r>
              <a:rPr lang="ja-JP" altLang="en-US" b="1" dirty="0" smtClean="0">
                <a:solidFill>
                  <a:srgbClr val="C00000"/>
                </a:solidFill>
              </a:rPr>
              <a:t>「どう変わる？」　</a:t>
            </a:r>
            <a:r>
              <a:rPr lang="ja-JP" altLang="en-US" dirty="0" smtClean="0">
                <a:solidFill>
                  <a:schemeClr val="tx1"/>
                </a:solidFill>
              </a:rPr>
              <a:t>→</a:t>
            </a:r>
            <a:r>
              <a:rPr lang="ja-JP" altLang="en-US" sz="2600" dirty="0" smtClean="0">
                <a:solidFill>
                  <a:schemeClr val="tx1"/>
                </a:solidFill>
              </a:rPr>
              <a:t>外国軍隊防護のための軍事活動は、この区別を事実上不可能にし、「戦争」参加の道につながる危惧が。</a:t>
            </a:r>
            <a:endParaRPr kumimoji="1" lang="ja-JP" altLang="en-US" sz="2600" dirty="0">
              <a:solidFill>
                <a:schemeClr val="tx1"/>
              </a:solidFill>
            </a:endParaRPr>
          </a:p>
        </p:txBody>
      </p:sp>
    </p:spTree>
    <p:extLst>
      <p:ext uri="{BB962C8B-B14F-4D97-AF65-F5344CB8AC3E}">
        <p14:creationId xmlns:p14="http://schemas.microsoft.com/office/powerpoint/2010/main" val="3387978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58000">
              <a:srgbClr val="F8FBFE"/>
            </a:gs>
            <a:gs pos="73000">
              <a:schemeClr val="bg2">
                <a:tint val="90000"/>
                <a:shade val="90000"/>
                <a:satMod val="200000"/>
              </a:schemeClr>
            </a:gs>
            <a:gs pos="96000">
              <a:srgbClr val="FF9933"/>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584176"/>
          </a:xfrm>
        </p:spPr>
        <p:txBody>
          <a:bodyPr/>
          <a:lstStyle/>
          <a:p>
            <a:r>
              <a:rPr kumimoji="1" lang="ja-JP" altLang="en-US" sz="4400" dirty="0" smtClean="0">
                <a:latin typeface="+mn-ea"/>
                <a:ea typeface="+mn-ea"/>
              </a:rPr>
              <a:t>本当に生命が危ないときには、</a:t>
            </a:r>
            <a:r>
              <a:rPr kumimoji="1" lang="en-US" altLang="ja-JP" sz="4400" dirty="0" smtClean="0">
                <a:latin typeface="+mn-ea"/>
                <a:ea typeface="+mn-ea"/>
              </a:rPr>
              <a:t/>
            </a:r>
            <a:br>
              <a:rPr kumimoji="1" lang="en-US" altLang="ja-JP" sz="4400" dirty="0" smtClean="0">
                <a:latin typeface="+mn-ea"/>
                <a:ea typeface="+mn-ea"/>
              </a:rPr>
            </a:br>
            <a:r>
              <a:rPr kumimoji="1" lang="ja-JP" altLang="en-US" sz="4400" dirty="0" smtClean="0">
                <a:latin typeface="+mn-ea"/>
                <a:ea typeface="+mn-ea"/>
              </a:rPr>
              <a:t>逃げるしかない！</a:t>
            </a:r>
            <a:endParaRPr kumimoji="1" lang="ja-JP" altLang="en-US" sz="4400" dirty="0"/>
          </a:p>
        </p:txBody>
      </p:sp>
      <p:sp>
        <p:nvSpPr>
          <p:cNvPr id="3" name="コンテンツ プレースホルダー 2"/>
          <p:cNvSpPr>
            <a:spLocks noGrp="1"/>
          </p:cNvSpPr>
          <p:nvPr>
            <p:ph idx="1"/>
          </p:nvPr>
        </p:nvSpPr>
        <p:spPr>
          <a:xfrm>
            <a:off x="755576" y="1988840"/>
            <a:ext cx="7704856" cy="4320480"/>
          </a:xfrm>
        </p:spPr>
        <p:txBody>
          <a:bodyPr>
            <a:normAutofit lnSpcReduction="10000"/>
          </a:bodyPr>
          <a:lstStyle/>
          <a:p>
            <a:pPr marL="0" indent="0">
              <a:buNone/>
            </a:pPr>
            <a:r>
              <a:rPr lang="ja-JP" altLang="en-US" dirty="0" smtClean="0">
                <a:solidFill>
                  <a:schemeClr val="tx2">
                    <a:lumMod val="50000"/>
                  </a:schemeClr>
                </a:solidFill>
              </a:rPr>
              <a:t>戦闘による「自衛」は、戦闘を質的にも地理的にも拡大させてしまう。</a:t>
            </a:r>
            <a:endParaRPr lang="en-US" altLang="ja-JP" dirty="0" smtClean="0">
              <a:solidFill>
                <a:schemeClr val="tx2">
                  <a:lumMod val="50000"/>
                </a:schemeClr>
              </a:solidFill>
            </a:endParaRPr>
          </a:p>
          <a:p>
            <a:pPr marL="0" indent="0">
              <a:buNone/>
            </a:pPr>
            <a:endParaRPr lang="en-US" altLang="ja-JP" dirty="0" smtClean="0">
              <a:solidFill>
                <a:schemeClr val="tx2">
                  <a:lumMod val="50000"/>
                </a:schemeClr>
              </a:solidFill>
            </a:endParaRPr>
          </a:p>
          <a:p>
            <a:pPr marL="0" indent="0">
              <a:buNone/>
            </a:pPr>
            <a:r>
              <a:rPr lang="ja-JP" altLang="en-US" dirty="0" smtClean="0">
                <a:solidFill>
                  <a:schemeClr val="tx2">
                    <a:lumMod val="50000"/>
                  </a:schemeClr>
                </a:solidFill>
              </a:rPr>
              <a:t>本当に</a:t>
            </a:r>
            <a:r>
              <a:rPr lang="en-US" altLang="ja-JP" dirty="0" smtClean="0">
                <a:solidFill>
                  <a:schemeClr val="tx2">
                    <a:lumMod val="50000"/>
                  </a:schemeClr>
                </a:solidFill>
              </a:rPr>
              <a:t>《</a:t>
            </a:r>
            <a:r>
              <a:rPr lang="ja-JP" altLang="en-US" dirty="0" smtClean="0">
                <a:solidFill>
                  <a:schemeClr val="tx2">
                    <a:lumMod val="50000"/>
                  </a:schemeClr>
                </a:solidFill>
              </a:rPr>
              <a:t>国民の命</a:t>
            </a:r>
            <a:r>
              <a:rPr lang="en-US" altLang="ja-JP" dirty="0" smtClean="0">
                <a:solidFill>
                  <a:schemeClr val="tx2">
                    <a:lumMod val="50000"/>
                  </a:schemeClr>
                </a:solidFill>
              </a:rPr>
              <a:t>》</a:t>
            </a:r>
            <a:r>
              <a:rPr lang="ja-JP" altLang="en-US" dirty="0" smtClean="0">
                <a:solidFill>
                  <a:schemeClr val="tx2">
                    <a:lumMod val="50000"/>
                  </a:schemeClr>
                </a:solidFill>
              </a:rPr>
              <a:t>を守りたいなら、退避の方策と国際社会の互助的仕組みを整えるべき。</a:t>
            </a:r>
            <a:endParaRPr kumimoji="1" lang="en-US" altLang="ja-JP" dirty="0">
              <a:solidFill>
                <a:schemeClr val="tx2">
                  <a:lumMod val="50000"/>
                </a:schemeClr>
              </a:solidFill>
            </a:endParaRPr>
          </a:p>
          <a:p>
            <a:pPr marL="0" indent="0">
              <a:buNone/>
            </a:pPr>
            <a:r>
              <a:rPr lang="ja-JP" altLang="en-US" dirty="0" smtClean="0">
                <a:solidFill>
                  <a:schemeClr val="tx2">
                    <a:lumMod val="50000"/>
                  </a:schemeClr>
                </a:solidFill>
              </a:rPr>
              <a:t>　→国民保護法制の再検討は？</a:t>
            </a:r>
            <a:endParaRPr lang="en-US" altLang="ja-JP" dirty="0" smtClean="0">
              <a:solidFill>
                <a:schemeClr val="tx2">
                  <a:lumMod val="50000"/>
                </a:schemeClr>
              </a:solidFill>
            </a:endParaRPr>
          </a:p>
          <a:p>
            <a:pPr marL="0" indent="0">
              <a:buNone/>
            </a:pPr>
            <a:r>
              <a:rPr lang="ja-JP" altLang="en-US" dirty="0" smtClean="0">
                <a:solidFill>
                  <a:schemeClr val="tx2">
                    <a:lumMod val="50000"/>
                  </a:schemeClr>
                </a:solidFill>
              </a:rPr>
              <a:t>　→改正憲法草案「緊急事態」は、そうした実体的方向付けのない「内閣への白紙委任」　（後述）</a:t>
            </a:r>
            <a:endParaRPr lang="en-US" altLang="ja-JP" dirty="0" smtClean="0">
              <a:solidFill>
                <a:schemeClr val="tx2">
                  <a:lumMod val="50000"/>
                </a:schemeClr>
              </a:solidFill>
            </a:endParaRPr>
          </a:p>
          <a:p>
            <a:pPr marL="0" indent="0">
              <a:buNone/>
            </a:pPr>
            <a:endParaRPr lang="en-US" altLang="ja-JP" dirty="0" smtClean="0">
              <a:solidFill>
                <a:schemeClr val="tx2">
                  <a:lumMod val="50000"/>
                </a:schemeClr>
              </a:solidFill>
            </a:endParaRPr>
          </a:p>
          <a:p>
            <a:pPr marL="0" indent="0">
              <a:buNone/>
            </a:pPr>
            <a:r>
              <a:rPr lang="ja-JP" altLang="en-US" dirty="0" smtClean="0">
                <a:solidFill>
                  <a:schemeClr val="tx2">
                    <a:lumMod val="50000"/>
                  </a:schemeClr>
                </a:solidFill>
              </a:rPr>
              <a:t>　→</a:t>
            </a:r>
            <a:r>
              <a:rPr lang="ja-JP" altLang="en-US" dirty="0" smtClean="0">
                <a:solidFill>
                  <a:schemeClr val="tx2">
                    <a:lumMod val="50000"/>
                  </a:schemeClr>
                </a:solidFill>
                <a:latin typeface="HGSｺﾞｼｯｸE" panose="020B0900000000000000" pitchFamily="50" charset="-128"/>
                <a:ea typeface="HGSｺﾞｼｯｸE" panose="020B0900000000000000" pitchFamily="50" charset="-128"/>
              </a:rPr>
              <a:t>真の関心は違うところにあるのだろうか</a:t>
            </a:r>
            <a:r>
              <a:rPr lang="en-US" altLang="ja-JP" dirty="0" smtClean="0">
                <a:solidFill>
                  <a:schemeClr val="tx2">
                    <a:lumMod val="50000"/>
                  </a:schemeClr>
                </a:solidFill>
                <a:latin typeface="HGSｺﾞｼｯｸE" panose="020B0900000000000000" pitchFamily="50" charset="-128"/>
                <a:ea typeface="HGSｺﾞｼｯｸE" panose="020B0900000000000000" pitchFamily="50" charset="-128"/>
              </a:rPr>
              <a:t>…</a:t>
            </a:r>
            <a:r>
              <a:rPr lang="ja-JP" altLang="en-US" dirty="0" smtClean="0">
                <a:solidFill>
                  <a:schemeClr val="tx2">
                    <a:lumMod val="50000"/>
                  </a:schemeClr>
                </a:solidFill>
                <a:latin typeface="HGSｺﾞｼｯｸE" panose="020B0900000000000000" pitchFamily="50" charset="-128"/>
                <a:ea typeface="HGSｺﾞｼｯｸE" panose="020B0900000000000000" pitchFamily="50" charset="-128"/>
              </a:rPr>
              <a:t>？</a:t>
            </a:r>
            <a:endParaRPr lang="en-US" altLang="ja-JP" dirty="0" smtClean="0">
              <a:solidFill>
                <a:schemeClr val="tx2">
                  <a:lumMod val="50000"/>
                </a:schemeClr>
              </a:solidFill>
              <a:latin typeface="HGSｺﾞｼｯｸE" panose="020B0900000000000000" pitchFamily="50" charset="-128"/>
              <a:ea typeface="HGSｺﾞｼｯｸE" panose="020B0900000000000000" pitchFamily="50" charset="-128"/>
            </a:endParaRPr>
          </a:p>
          <a:p>
            <a:pPr marL="0" indent="0">
              <a:buNone/>
            </a:pPr>
            <a:r>
              <a:rPr lang="ja-JP" altLang="en-US" dirty="0" smtClean="0">
                <a:solidFill>
                  <a:schemeClr val="tx2">
                    <a:lumMod val="50000"/>
                  </a:schemeClr>
                </a:solidFill>
                <a:latin typeface="HGSｺﾞｼｯｸE" panose="020B0900000000000000" pitchFamily="50" charset="-128"/>
                <a:ea typeface="HGSｺﾞｼｯｸE" panose="020B0900000000000000" pitchFamily="50" charset="-128"/>
              </a:rPr>
              <a:t>　　　</a:t>
            </a:r>
            <a:r>
              <a:rPr lang="en-US" altLang="ja-JP" dirty="0" smtClean="0">
                <a:solidFill>
                  <a:schemeClr val="tx2">
                    <a:lumMod val="50000"/>
                  </a:schemeClr>
                </a:solidFill>
                <a:latin typeface="HGSｺﾞｼｯｸE" panose="020B0900000000000000" pitchFamily="50" charset="-128"/>
                <a:ea typeface="HGSｺﾞｼｯｸE" panose="020B0900000000000000" pitchFamily="50" charset="-128"/>
              </a:rPr>
              <a:t>…</a:t>
            </a:r>
            <a:r>
              <a:rPr lang="ja-JP" altLang="en-US" dirty="0" smtClean="0">
                <a:solidFill>
                  <a:schemeClr val="tx2">
                    <a:lumMod val="50000"/>
                  </a:schemeClr>
                </a:solidFill>
                <a:latin typeface="HGSｺﾞｼｯｸE" panose="020B0900000000000000" pitchFamily="50" charset="-128"/>
                <a:ea typeface="HGSｺﾞｼｯｸE" panose="020B0900000000000000" pitchFamily="50" charset="-128"/>
              </a:rPr>
              <a:t>たとえば外国の軍事費の肩代わり</a:t>
            </a:r>
            <a:r>
              <a:rPr lang="en-US" altLang="ja-JP" dirty="0" smtClean="0">
                <a:solidFill>
                  <a:schemeClr val="tx2">
                    <a:lumMod val="50000"/>
                  </a:schemeClr>
                </a:solidFill>
                <a:latin typeface="HGSｺﾞｼｯｸE" panose="020B0900000000000000" pitchFamily="50" charset="-128"/>
                <a:ea typeface="HGSｺﾞｼｯｸE" panose="020B0900000000000000" pitchFamily="50" charset="-128"/>
              </a:rPr>
              <a:t>…</a:t>
            </a:r>
            <a:r>
              <a:rPr lang="ja-JP" altLang="en-US" dirty="0" smtClean="0">
                <a:solidFill>
                  <a:schemeClr val="tx2">
                    <a:lumMod val="50000"/>
                  </a:schemeClr>
                </a:solidFill>
                <a:latin typeface="HGSｺﾞｼｯｸE" panose="020B0900000000000000" pitchFamily="50" charset="-128"/>
                <a:ea typeface="HGSｺﾞｼｯｸE" panose="020B0900000000000000" pitchFamily="50" charset="-128"/>
              </a:rPr>
              <a:t>？</a:t>
            </a:r>
            <a:endParaRPr kumimoji="1" lang="en-US" altLang="ja-JP" dirty="0" smtClean="0">
              <a:solidFill>
                <a:schemeClr val="tx2">
                  <a:lumMod val="50000"/>
                </a:schemeClr>
              </a:solidFill>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85065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４．集団的自衛権行使容認をめぐる</a:t>
            </a:r>
            <a:r>
              <a:rPr lang="ja-JP" altLang="en-US" dirty="0" smtClean="0"/>
              <a:t>議論</a:t>
            </a:r>
            <a:endParaRPr kumimoji="1" lang="ja-JP" altLang="en-US" dirty="0"/>
          </a:p>
        </p:txBody>
      </p:sp>
      <p:sp>
        <p:nvSpPr>
          <p:cNvPr id="3" name="コンテンツ プレースホルダー 2"/>
          <p:cNvSpPr>
            <a:spLocks noGrp="1"/>
          </p:cNvSpPr>
          <p:nvPr>
            <p:ph idx="1"/>
          </p:nvPr>
        </p:nvSpPr>
        <p:spPr>
          <a:xfrm>
            <a:off x="457200" y="1844824"/>
            <a:ext cx="8229600" cy="4281339"/>
          </a:xfrm>
        </p:spPr>
        <p:txBody>
          <a:bodyPr/>
          <a:lstStyle/>
          <a:p>
            <a:pPr marL="0" indent="0">
              <a:buNone/>
            </a:pPr>
            <a:r>
              <a:rPr lang="ja-JP" altLang="ja-JP" b="1" dirty="0">
                <a:solidFill>
                  <a:schemeClr val="tx1">
                    <a:lumMod val="95000"/>
                    <a:lumOff val="5000"/>
                  </a:schemeClr>
                </a:solidFill>
              </a:rPr>
              <a:t>（１）「武力行使」の問題点</a:t>
            </a:r>
            <a:endParaRPr lang="ja-JP" altLang="ja-JP" dirty="0">
              <a:solidFill>
                <a:schemeClr val="tx1">
                  <a:lumMod val="95000"/>
                  <a:lumOff val="5000"/>
                </a:schemeClr>
              </a:solidFill>
            </a:endParaRPr>
          </a:p>
          <a:p>
            <a:r>
              <a:rPr lang="ja-JP" altLang="ja-JP" dirty="0">
                <a:solidFill>
                  <a:schemeClr val="tx1">
                    <a:lumMod val="95000"/>
                    <a:lumOff val="5000"/>
                  </a:schemeClr>
                </a:solidFill>
              </a:rPr>
              <a:t>新法制では次の事態で武力行使が</a:t>
            </a:r>
            <a:r>
              <a:rPr lang="ja-JP" altLang="ja-JP" dirty="0" smtClean="0">
                <a:solidFill>
                  <a:schemeClr val="tx1">
                    <a:lumMod val="95000"/>
                    <a:lumOff val="5000"/>
                  </a:schemeClr>
                </a:solidFill>
              </a:rPr>
              <a:t>可能（</a:t>
            </a:r>
            <a:r>
              <a:rPr lang="ja-JP" altLang="ja-JP" dirty="0">
                <a:solidFill>
                  <a:schemeClr val="tx1">
                    <a:lumMod val="95000"/>
                    <a:lumOff val="5000"/>
                  </a:schemeClr>
                </a:solidFill>
              </a:rPr>
              <a:t>自衛隊法</a:t>
            </a:r>
            <a:r>
              <a:rPr lang="en-US" altLang="ja-JP" dirty="0">
                <a:solidFill>
                  <a:schemeClr val="tx1">
                    <a:lumMod val="95000"/>
                    <a:lumOff val="5000"/>
                  </a:schemeClr>
                </a:solidFill>
              </a:rPr>
              <a:t>88</a:t>
            </a:r>
            <a:r>
              <a:rPr lang="ja-JP" altLang="ja-JP" dirty="0">
                <a:solidFill>
                  <a:schemeClr val="tx1">
                    <a:lumMod val="95000"/>
                    <a:lumOff val="5000"/>
                  </a:schemeClr>
                </a:solidFill>
              </a:rPr>
              <a:t>条）</a:t>
            </a:r>
          </a:p>
          <a:p>
            <a:r>
              <a:rPr lang="ja-JP" altLang="ja-JP" b="1" dirty="0">
                <a:solidFill>
                  <a:schemeClr val="tx1">
                    <a:lumMod val="95000"/>
                    <a:lumOff val="5000"/>
                  </a:schemeClr>
                </a:solidFill>
              </a:rPr>
              <a:t>「武力攻撃事態」</a:t>
            </a:r>
            <a:r>
              <a:rPr lang="ja-JP" altLang="ja-JP" dirty="0">
                <a:solidFill>
                  <a:schemeClr val="tx1">
                    <a:lumMod val="95000"/>
                    <a:lumOff val="5000"/>
                  </a:schemeClr>
                </a:solidFill>
              </a:rPr>
              <a:t>と認定されたら、自国のための武力行使</a:t>
            </a:r>
            <a:r>
              <a:rPr lang="en-US" altLang="ja-JP" dirty="0">
                <a:solidFill>
                  <a:schemeClr val="tx1">
                    <a:lumMod val="95000"/>
                    <a:lumOff val="5000"/>
                  </a:schemeClr>
                </a:solidFill>
              </a:rPr>
              <a:t>OK</a:t>
            </a:r>
            <a:r>
              <a:rPr lang="ja-JP" altLang="ja-JP" dirty="0" err="1">
                <a:solidFill>
                  <a:schemeClr val="tx1">
                    <a:lumMod val="95000"/>
                    <a:lumOff val="5000"/>
                  </a:schemeClr>
                </a:solidFill>
              </a:rPr>
              <a:t>。</a:t>
            </a:r>
            <a:r>
              <a:rPr lang="ja-JP" altLang="ja-JP" dirty="0">
                <a:solidFill>
                  <a:schemeClr val="tx1">
                    <a:lumMod val="95000"/>
                    <a:lumOff val="5000"/>
                  </a:schemeClr>
                </a:solidFill>
              </a:rPr>
              <a:t>（旧自衛隊法</a:t>
            </a:r>
            <a:r>
              <a:rPr lang="en-US" altLang="ja-JP" dirty="0">
                <a:solidFill>
                  <a:schemeClr val="tx1">
                    <a:lumMod val="95000"/>
                    <a:lumOff val="5000"/>
                  </a:schemeClr>
                </a:solidFill>
              </a:rPr>
              <a:t>76</a:t>
            </a:r>
            <a:r>
              <a:rPr lang="ja-JP" altLang="ja-JP" dirty="0">
                <a:solidFill>
                  <a:schemeClr val="tx1">
                    <a:lumMod val="95000"/>
                    <a:lumOff val="5000"/>
                  </a:schemeClr>
                </a:solidFill>
              </a:rPr>
              <a:t>条）</a:t>
            </a:r>
          </a:p>
          <a:p>
            <a:r>
              <a:rPr lang="ja-JP" altLang="ja-JP" b="1" dirty="0">
                <a:solidFill>
                  <a:schemeClr val="tx1">
                    <a:lumMod val="95000"/>
                    <a:lumOff val="5000"/>
                  </a:schemeClr>
                </a:solidFill>
              </a:rPr>
              <a:t>「存立危機事態」</a:t>
            </a:r>
            <a:r>
              <a:rPr lang="ja-JP" altLang="ja-JP" dirty="0">
                <a:solidFill>
                  <a:schemeClr val="tx1">
                    <a:lumMod val="95000"/>
                    <a:lumOff val="5000"/>
                  </a:schemeClr>
                </a:solidFill>
              </a:rPr>
              <a:t>と認定されたら、他国のための武力行使</a:t>
            </a:r>
            <a:r>
              <a:rPr lang="en-US" altLang="ja-JP" dirty="0">
                <a:solidFill>
                  <a:schemeClr val="tx1">
                    <a:lumMod val="95000"/>
                    <a:lumOff val="5000"/>
                  </a:schemeClr>
                </a:solidFill>
              </a:rPr>
              <a:t>OK</a:t>
            </a:r>
            <a:r>
              <a:rPr lang="ja-JP" altLang="ja-JP" dirty="0" err="1">
                <a:solidFill>
                  <a:schemeClr val="tx1">
                    <a:lumMod val="95000"/>
                    <a:lumOff val="5000"/>
                  </a:schemeClr>
                </a:solidFill>
              </a:rPr>
              <a:t>。</a:t>
            </a:r>
            <a:r>
              <a:rPr lang="ja-JP" altLang="ja-JP" dirty="0">
                <a:solidFill>
                  <a:schemeClr val="tx1">
                    <a:lumMod val="95000"/>
                    <a:lumOff val="5000"/>
                  </a:schemeClr>
                </a:solidFill>
              </a:rPr>
              <a:t>（改正自衛隊法</a:t>
            </a:r>
            <a:r>
              <a:rPr lang="en-US" altLang="ja-JP" dirty="0">
                <a:solidFill>
                  <a:schemeClr val="tx1">
                    <a:lumMod val="95000"/>
                    <a:lumOff val="5000"/>
                  </a:schemeClr>
                </a:solidFill>
              </a:rPr>
              <a:t>76</a:t>
            </a:r>
            <a:r>
              <a:rPr lang="ja-JP" altLang="ja-JP" dirty="0">
                <a:solidFill>
                  <a:schemeClr val="tx1">
                    <a:lumMod val="95000"/>
                    <a:lumOff val="5000"/>
                  </a:schemeClr>
                </a:solidFill>
              </a:rPr>
              <a:t>条で追加）</a:t>
            </a:r>
          </a:p>
          <a:p>
            <a:pPr algn="just">
              <a:spcAft>
                <a:spcPts val="0"/>
              </a:spcAft>
            </a:pPr>
            <a:endParaRPr kumimoji="1" lang="ja-JP" altLang="en-US" dirty="0"/>
          </a:p>
        </p:txBody>
      </p:sp>
    </p:spTree>
    <p:extLst>
      <p:ext uri="{BB962C8B-B14F-4D97-AF65-F5344CB8AC3E}">
        <p14:creationId xmlns:p14="http://schemas.microsoft.com/office/powerpoint/2010/main" val="2414628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52128"/>
          </a:xfrm>
        </p:spPr>
        <p:txBody>
          <a:bodyPr/>
          <a:lstStyle/>
          <a:p>
            <a:r>
              <a:rPr lang="ja-JP" altLang="en-US" sz="4400" dirty="0" smtClean="0"/>
              <a:t>「平和安全法制」の</a:t>
            </a:r>
            <a:r>
              <a:rPr lang="ja-JP" altLang="en-US" sz="4400" dirty="0"/>
              <a:t>憲法適合</a:t>
            </a:r>
            <a:r>
              <a:rPr lang="ja-JP" altLang="en-US" sz="4400" dirty="0" smtClean="0"/>
              <a:t>性</a:t>
            </a:r>
            <a:endParaRPr lang="ja-JP" altLang="en-US" sz="4400" dirty="0"/>
          </a:p>
        </p:txBody>
      </p:sp>
      <p:sp>
        <p:nvSpPr>
          <p:cNvPr id="3" name="コンテンツ プレースホルダー 2"/>
          <p:cNvSpPr>
            <a:spLocks noGrp="1"/>
          </p:cNvSpPr>
          <p:nvPr>
            <p:ph idx="1"/>
          </p:nvPr>
        </p:nvSpPr>
        <p:spPr>
          <a:xfrm>
            <a:off x="457200" y="1484784"/>
            <a:ext cx="8229600" cy="4968552"/>
          </a:xfrm>
        </p:spPr>
        <p:txBody>
          <a:bodyPr>
            <a:noAutofit/>
          </a:bodyPr>
          <a:lstStyle/>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１．</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基本</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「他国のためにする戦争」としての「集団的自衛権行使」は</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、日本</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国憲法の許容範囲を</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超える</a:t>
            </a:r>
            <a:endPar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indent="0">
              <a:buNone/>
            </a:pP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２</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．「自国民を守るために、他国のために武力行使をする必要がある」という場合はあるのか？</a:t>
            </a:r>
          </a:p>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→政府：「ある」</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vs</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多くの識者・野党「ない</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a:t>
            </a:r>
            <a:endPar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indent="0">
              <a:buNone/>
            </a:pP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３</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．仮に２の必要性が想定できるとして、１の違憲な武力行使・戦力保有にならないよう限定できるか</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　 </a:t>
            </a:r>
          </a:p>
          <a:p>
            <a:pPr marL="0" indent="0">
              <a:buNone/>
            </a:pPr>
            <a:endPar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４．そもそも個別的自衛の名目で「武力の行使」は認められるのか</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　 　</a:t>
            </a:r>
          </a:p>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→今、この論点は次の段階の問題として保留にされ、２と３が議論されている。</a:t>
            </a:r>
          </a:p>
          <a:p>
            <a:endParaRPr kumimoji="1" lang="en-US" altLang="ja-JP" sz="2800" dirty="0" smtClean="0">
              <a:solidFill>
                <a:schemeClr val="tx2">
                  <a:lumMod val="75000"/>
                </a:schemeClr>
              </a:solidFill>
            </a:endParaRPr>
          </a:p>
          <a:p>
            <a:pPr marL="0" indent="0">
              <a:buNone/>
            </a:pPr>
            <a:endParaRPr lang="en-US" altLang="ja-JP" sz="2800" dirty="0" smtClean="0">
              <a:solidFill>
                <a:schemeClr val="tx2">
                  <a:lumMod val="75000"/>
                </a:schemeClr>
              </a:solidFill>
            </a:endParaRPr>
          </a:p>
          <a:p>
            <a:pPr marL="0" indent="0">
              <a:buNone/>
            </a:pPr>
            <a:endParaRPr kumimoji="1" lang="ja-JP" altLang="en-US" sz="2800" dirty="0">
              <a:solidFill>
                <a:schemeClr val="tx2">
                  <a:lumMod val="75000"/>
                </a:schemeClr>
              </a:solidFill>
            </a:endParaRPr>
          </a:p>
        </p:txBody>
      </p:sp>
    </p:spTree>
    <p:extLst>
      <p:ext uri="{BB962C8B-B14F-4D97-AF65-F5344CB8AC3E}">
        <p14:creationId xmlns:p14="http://schemas.microsoft.com/office/powerpoint/2010/main" val="1895564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lstStyle/>
          <a:p>
            <a:r>
              <a:rPr lang="ja-JP" altLang="en-US" sz="4000" b="1" dirty="0" smtClean="0"/>
              <a:t>武力行使</a:t>
            </a:r>
            <a:r>
              <a:rPr lang="ja-JP" altLang="en-US" sz="4000" dirty="0" smtClean="0"/>
              <a:t>の問題点</a:t>
            </a:r>
            <a:endParaRPr kumimoji="1" lang="ja-JP" altLang="en-US" sz="4000" dirty="0"/>
          </a:p>
        </p:txBody>
      </p:sp>
      <p:sp>
        <p:nvSpPr>
          <p:cNvPr id="3" name="コンテンツ プレースホルダー 2"/>
          <p:cNvSpPr>
            <a:spLocks noGrp="1"/>
          </p:cNvSpPr>
          <p:nvPr>
            <p:ph idx="1"/>
          </p:nvPr>
        </p:nvSpPr>
        <p:spPr>
          <a:xfrm>
            <a:off x="457200" y="1556792"/>
            <a:ext cx="8229600" cy="4680520"/>
          </a:xfrm>
        </p:spPr>
        <p:txBody>
          <a:bodyPr>
            <a:normAutofit/>
          </a:bodyPr>
          <a:lstStyle/>
          <a:p>
            <a:pPr marL="0" indent="0">
              <a:buNone/>
            </a:pPr>
            <a:r>
              <a:rPr lang="ja-JP" altLang="en-US" dirty="0">
                <a:solidFill>
                  <a:schemeClr val="tx2">
                    <a:lumMod val="75000"/>
                  </a:schemeClr>
                </a:solidFill>
              </a:rPr>
              <a:t>２について：「存立危機事態」とは何を言うのか？　（これがあいまいだと、歯止めがかからない！）</a:t>
            </a:r>
          </a:p>
          <a:p>
            <a:pPr marL="0" indent="0">
              <a:buNone/>
            </a:pPr>
            <a:r>
              <a:rPr lang="ja-JP" altLang="en-US" dirty="0">
                <a:solidFill>
                  <a:schemeClr val="tx2">
                    <a:lumMod val="75000"/>
                  </a:schemeClr>
                </a:solidFill>
              </a:rPr>
              <a:t>３について：「武力行使の新３要件」は、「武力行使」を憲法の枠内に収める歯止めになっているか？</a:t>
            </a:r>
          </a:p>
          <a:p>
            <a:pPr marL="0" indent="0">
              <a:buNone/>
            </a:pPr>
            <a:r>
              <a:rPr lang="ja-JP" altLang="en-US" dirty="0">
                <a:solidFill>
                  <a:schemeClr val="tx2">
                    <a:lumMod val="75000"/>
                  </a:schemeClr>
                </a:solidFill>
              </a:rPr>
              <a:t>！→政府が</a:t>
            </a:r>
            <a:r>
              <a:rPr lang="en-US" altLang="ja-JP" dirty="0">
                <a:solidFill>
                  <a:schemeClr val="tx2">
                    <a:lumMod val="75000"/>
                  </a:schemeClr>
                </a:solidFill>
              </a:rPr>
              <a:t>2014</a:t>
            </a:r>
            <a:r>
              <a:rPr lang="ja-JP" altLang="en-US" dirty="0">
                <a:solidFill>
                  <a:schemeClr val="tx2">
                    <a:lumMod val="75000"/>
                  </a:schemeClr>
                </a:solidFill>
              </a:rPr>
              <a:t>年７月時点で示した限定と、</a:t>
            </a:r>
            <a:r>
              <a:rPr lang="en-US" altLang="ja-JP" dirty="0">
                <a:solidFill>
                  <a:schemeClr val="tx2">
                    <a:lumMod val="75000"/>
                  </a:schemeClr>
                </a:solidFill>
              </a:rPr>
              <a:t>2015</a:t>
            </a:r>
            <a:r>
              <a:rPr lang="ja-JP" altLang="en-US" dirty="0">
                <a:solidFill>
                  <a:schemeClr val="tx2">
                    <a:lumMod val="75000"/>
                  </a:schemeClr>
                </a:solidFill>
              </a:rPr>
              <a:t>年</a:t>
            </a:r>
            <a:r>
              <a:rPr lang="en-US" altLang="ja-JP" dirty="0">
                <a:solidFill>
                  <a:schemeClr val="tx2">
                    <a:lumMod val="75000"/>
                  </a:schemeClr>
                </a:solidFill>
              </a:rPr>
              <a:t>9</a:t>
            </a:r>
            <a:r>
              <a:rPr lang="ja-JP" altLang="en-US" dirty="0">
                <a:solidFill>
                  <a:schemeClr val="tx2">
                    <a:lumMod val="75000"/>
                  </a:schemeClr>
                </a:solidFill>
              </a:rPr>
              <a:t>月に議決された法律とでは、この「限定」に重大な改変がある。「必要最小限度」から「合理的と判断」されれば行使可能に</a:t>
            </a:r>
            <a:r>
              <a:rPr lang="ja-JP" altLang="en-US" dirty="0" smtClean="0">
                <a:solidFill>
                  <a:schemeClr val="tx2">
                    <a:lumMod val="75000"/>
                  </a:schemeClr>
                </a:solidFill>
              </a:rPr>
              <a:t>。</a:t>
            </a:r>
            <a:endParaRPr lang="en-US" altLang="ja-JP" dirty="0" smtClean="0">
              <a:solidFill>
                <a:schemeClr val="tx2">
                  <a:lumMod val="75000"/>
                </a:schemeClr>
              </a:solidFill>
            </a:endParaRPr>
          </a:p>
          <a:p>
            <a:pPr marL="0" indent="0">
              <a:buNone/>
            </a:pPr>
            <a:endParaRPr lang="en-US" altLang="ja-JP" b="1" dirty="0" smtClean="0">
              <a:solidFill>
                <a:schemeClr val="tx2">
                  <a:lumMod val="75000"/>
                </a:schemeClr>
              </a:solidFill>
            </a:endParaRPr>
          </a:p>
          <a:p>
            <a:pPr marL="0" indent="0">
              <a:buNone/>
            </a:pPr>
            <a:r>
              <a:rPr lang="ja-JP" altLang="en-US" sz="2200" dirty="0" smtClean="0">
                <a:solidFill>
                  <a:srgbClr val="C00000"/>
                </a:solidFill>
              </a:rPr>
              <a:t>実際に制定された法文は、閣議決定時に説明されていた文言に重大な変更が加えられた結果、歯止め機能を失っている。</a:t>
            </a:r>
            <a:endParaRPr lang="en-US" altLang="ja-JP" sz="2200" dirty="0" smtClean="0">
              <a:solidFill>
                <a:srgbClr val="C00000"/>
              </a:solidFill>
            </a:endParaRPr>
          </a:p>
        </p:txBody>
      </p:sp>
    </p:spTree>
    <p:extLst>
      <p:ext uri="{BB962C8B-B14F-4D97-AF65-F5344CB8AC3E}">
        <p14:creationId xmlns:p14="http://schemas.microsoft.com/office/powerpoint/2010/main" val="2990196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76672"/>
            <a:ext cx="8147248" cy="5904656"/>
          </a:xfrm>
        </p:spPr>
        <p:txBody>
          <a:bodyPr>
            <a:normAutofit/>
          </a:bodyPr>
          <a:lstStyle/>
          <a:p>
            <a:pPr marL="0" indent="0">
              <a:buNone/>
            </a:pPr>
            <a:r>
              <a:rPr lang="ja-JP" altLang="en-US" dirty="0" smtClean="0">
                <a:solidFill>
                  <a:schemeClr val="tx1"/>
                </a:solidFill>
                <a:latin typeface="ＭＳ ゴシック" panose="020B0609070205080204" pitchFamily="49" charset="-128"/>
                <a:ea typeface="ＭＳ ゴシック" panose="020B0609070205080204" pitchFamily="49" charset="-128"/>
              </a:rPr>
              <a:t>参考：「改正　事態対処法」</a:t>
            </a:r>
            <a:r>
              <a:rPr lang="en-US" altLang="ja-JP" dirty="0" smtClean="0">
                <a:solidFill>
                  <a:schemeClr val="tx1"/>
                </a:solidFill>
                <a:latin typeface="ＭＳ ゴシック" panose="020B0609070205080204" pitchFamily="49" charset="-128"/>
                <a:ea typeface="ＭＳ ゴシック" panose="020B0609070205080204" pitchFamily="49" charset="-128"/>
              </a:rPr>
              <a:t>3</a:t>
            </a:r>
            <a:r>
              <a:rPr lang="ja-JP" altLang="en-US" dirty="0" smtClean="0">
                <a:solidFill>
                  <a:schemeClr val="tx1"/>
                </a:solidFill>
                <a:latin typeface="ＭＳ ゴシック" panose="020B0609070205080204" pitchFamily="49" charset="-128"/>
                <a:ea typeface="ＭＳ ゴシック" panose="020B0609070205080204" pitchFamily="49" charset="-128"/>
              </a:rPr>
              <a:t>条、</a:t>
            </a:r>
            <a:r>
              <a:rPr lang="en-US" altLang="ja-JP" dirty="0" smtClean="0">
                <a:solidFill>
                  <a:schemeClr val="tx1"/>
                </a:solidFill>
                <a:latin typeface="ＭＳ ゴシック" panose="020B0609070205080204" pitchFamily="49" charset="-128"/>
                <a:ea typeface="ＭＳ ゴシック" panose="020B0609070205080204" pitchFamily="49" charset="-128"/>
              </a:rPr>
              <a:t>9</a:t>
            </a:r>
            <a:r>
              <a:rPr lang="ja-JP" altLang="en-US" dirty="0" smtClean="0">
                <a:solidFill>
                  <a:schemeClr val="tx1"/>
                </a:solidFill>
                <a:latin typeface="ＭＳ ゴシック" panose="020B0609070205080204" pitchFamily="49" charset="-128"/>
                <a:ea typeface="ＭＳ ゴシック" panose="020B0609070205080204" pitchFamily="49" charset="-128"/>
              </a:rPr>
              <a:t>条</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r>
              <a:rPr lang="ja-JP" altLang="ja-JP" dirty="0" smtClean="0">
                <a:solidFill>
                  <a:schemeClr val="tx1"/>
                </a:solidFill>
                <a:latin typeface="ＭＳ ゴシック" panose="020B0609070205080204" pitchFamily="49" charset="-128"/>
                <a:ea typeface="ＭＳ ゴシック" panose="020B0609070205080204" pitchFamily="49" charset="-128"/>
              </a:rPr>
              <a:t>要件①</a:t>
            </a:r>
            <a:r>
              <a:rPr lang="ja-JP" altLang="en-US" dirty="0" smtClean="0">
                <a:solidFill>
                  <a:schemeClr val="tx1"/>
                </a:solidFill>
                <a:latin typeface="ＭＳ ゴシック" panose="020B0609070205080204" pitchFamily="49" charset="-128"/>
                <a:ea typeface="ＭＳ ゴシック" panose="020B0609070205080204" pitchFamily="49" charset="-128"/>
              </a:rPr>
              <a:t>（もともと歯止めではなく根拠・説明として機能する文言）</a:t>
            </a:r>
            <a:r>
              <a:rPr lang="ja-JP" altLang="ja-JP" dirty="0" smtClean="0">
                <a:solidFill>
                  <a:schemeClr val="tx1"/>
                </a:solidFill>
                <a:latin typeface="ＭＳ ゴシック" panose="020B0609070205080204" pitchFamily="49" charset="-128"/>
                <a:ea typeface="ＭＳ ゴシック" panose="020B0609070205080204" pitchFamily="49" charset="-128"/>
              </a:rPr>
              <a:t>は</a:t>
            </a:r>
            <a:r>
              <a:rPr lang="ja-JP" altLang="ja-JP" dirty="0">
                <a:solidFill>
                  <a:schemeClr val="tx1"/>
                </a:solidFill>
                <a:latin typeface="ＭＳ ゴシック" panose="020B0609070205080204" pitchFamily="49" charset="-128"/>
                <a:ea typeface="ＭＳ ゴシック" panose="020B0609070205080204" pitchFamily="49" charset="-128"/>
              </a:rPr>
              <a:t>事態対処法の第</a:t>
            </a:r>
            <a:r>
              <a:rPr lang="en-US" altLang="ja-JP" dirty="0">
                <a:solidFill>
                  <a:schemeClr val="tx1"/>
                </a:solidFill>
                <a:latin typeface="ＭＳ ゴシック" panose="020B0609070205080204" pitchFamily="49" charset="-128"/>
                <a:ea typeface="ＭＳ ゴシック" panose="020B0609070205080204" pitchFamily="49" charset="-128"/>
              </a:rPr>
              <a:t>3</a:t>
            </a:r>
            <a:r>
              <a:rPr lang="ja-JP" altLang="ja-JP" dirty="0">
                <a:solidFill>
                  <a:schemeClr val="tx1"/>
                </a:solidFill>
                <a:latin typeface="ＭＳ ゴシック" panose="020B0609070205080204" pitchFamily="49" charset="-128"/>
                <a:ea typeface="ＭＳ ゴシック" panose="020B0609070205080204" pitchFamily="49" charset="-128"/>
              </a:rPr>
              <a:t>条</a:t>
            </a:r>
            <a:r>
              <a:rPr lang="en-US" altLang="ja-JP" dirty="0">
                <a:solidFill>
                  <a:schemeClr val="tx1"/>
                </a:solidFill>
                <a:latin typeface="ＭＳ ゴシック" panose="020B0609070205080204" pitchFamily="49" charset="-128"/>
                <a:ea typeface="ＭＳ ゴシック" panose="020B0609070205080204" pitchFamily="49" charset="-128"/>
              </a:rPr>
              <a:t>4</a:t>
            </a:r>
            <a:r>
              <a:rPr lang="ja-JP" altLang="ja-JP" dirty="0">
                <a:solidFill>
                  <a:schemeClr val="tx1"/>
                </a:solidFill>
                <a:latin typeface="ＭＳ ゴシック" panose="020B0609070205080204" pitchFamily="49" charset="-128"/>
                <a:ea typeface="ＭＳ ゴシック" panose="020B0609070205080204" pitchFamily="49" charset="-128"/>
              </a:rPr>
              <a:t>項に記載が</a:t>
            </a:r>
            <a:r>
              <a:rPr lang="ja-JP" altLang="ja-JP" dirty="0" smtClean="0">
                <a:solidFill>
                  <a:schemeClr val="tx1"/>
                </a:solidFill>
                <a:latin typeface="ＭＳ ゴシック" panose="020B0609070205080204" pitchFamily="49" charset="-128"/>
                <a:ea typeface="ＭＳ ゴシック" panose="020B0609070205080204" pitchFamily="49" charset="-128"/>
              </a:rPr>
              <a:t>ある</a:t>
            </a:r>
            <a:r>
              <a:rPr lang="ja-JP" altLang="en-US" dirty="0">
                <a:solidFill>
                  <a:schemeClr val="tx1"/>
                </a:solidFill>
                <a:latin typeface="ＭＳ ゴシック" panose="020B0609070205080204" pitchFamily="49" charset="-128"/>
                <a:ea typeface="ＭＳ ゴシック" panose="020B0609070205080204" pitchFamily="49" charset="-128"/>
              </a:rPr>
              <a:t>。</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r>
              <a:rPr lang="ja-JP" altLang="ja-JP" b="1" dirty="0" smtClean="0">
                <a:solidFill>
                  <a:schemeClr val="tx1"/>
                </a:solidFill>
                <a:latin typeface="ＭＳ ゴシック" panose="020B0609070205080204" pitchFamily="49" charset="-128"/>
                <a:ea typeface="ＭＳ ゴシック" panose="020B0609070205080204" pitchFamily="49" charset="-128"/>
              </a:rPr>
              <a:t>要件</a:t>
            </a:r>
            <a:r>
              <a:rPr lang="ja-JP" altLang="ja-JP" b="1" dirty="0">
                <a:solidFill>
                  <a:schemeClr val="tx1"/>
                </a:solidFill>
                <a:latin typeface="ＭＳ ゴシック" panose="020B0609070205080204" pitchFamily="49" charset="-128"/>
                <a:ea typeface="ＭＳ ゴシック" panose="020B0609070205080204" pitchFamily="49" charset="-128"/>
              </a:rPr>
              <a:t>②と③は</a:t>
            </a:r>
            <a:r>
              <a:rPr lang="ja-JP" altLang="ja-JP" b="1" dirty="0" smtClean="0">
                <a:solidFill>
                  <a:schemeClr val="tx1"/>
                </a:solidFill>
                <a:latin typeface="ＭＳ ゴシック" panose="020B0609070205080204" pitchFamily="49" charset="-128"/>
                <a:ea typeface="ＭＳ ゴシック" panose="020B0609070205080204" pitchFamily="49" charset="-128"/>
              </a:rPr>
              <a:t>、歯止め</a:t>
            </a:r>
            <a:r>
              <a:rPr lang="ja-JP" altLang="ja-JP" b="1" dirty="0">
                <a:solidFill>
                  <a:schemeClr val="tx1"/>
                </a:solidFill>
                <a:latin typeface="ＭＳ ゴシック" panose="020B0609070205080204" pitchFamily="49" charset="-128"/>
                <a:ea typeface="ＭＳ ゴシック" panose="020B0609070205080204" pitchFamily="49" charset="-128"/>
              </a:rPr>
              <a:t>として機能</a:t>
            </a:r>
            <a:r>
              <a:rPr lang="ja-JP" altLang="ja-JP" b="1" dirty="0" smtClean="0">
                <a:solidFill>
                  <a:schemeClr val="tx1"/>
                </a:solidFill>
                <a:latin typeface="ＭＳ ゴシック" panose="020B0609070205080204" pitchFamily="49" charset="-128"/>
                <a:ea typeface="ＭＳ ゴシック" panose="020B0609070205080204" pitchFamily="49" charset="-128"/>
              </a:rPr>
              <a:t>しない</a:t>
            </a:r>
            <a:r>
              <a:rPr lang="ja-JP" altLang="en-US" b="1" dirty="0">
                <a:solidFill>
                  <a:schemeClr val="tx1"/>
                </a:solidFill>
                <a:latin typeface="ＭＳ ゴシック" panose="020B0609070205080204" pitchFamily="49" charset="-128"/>
                <a:ea typeface="ＭＳ ゴシック" panose="020B0609070205080204" pitchFamily="49" charset="-128"/>
              </a:rPr>
              <a:t>規定</a:t>
            </a:r>
            <a:r>
              <a:rPr lang="ja-JP" altLang="en-US" b="1" dirty="0" smtClean="0">
                <a:solidFill>
                  <a:schemeClr val="tx1"/>
                </a:solidFill>
                <a:latin typeface="ＭＳ ゴシック" panose="020B0609070205080204" pitchFamily="49" charset="-128"/>
                <a:ea typeface="ＭＳ ゴシック" panose="020B0609070205080204" pitchFamily="49" charset="-128"/>
              </a:rPr>
              <a:t>の仕方に</a:t>
            </a:r>
            <a:r>
              <a:rPr lang="ja-JP" altLang="ja-JP" b="1" dirty="0" smtClean="0">
                <a:solidFill>
                  <a:schemeClr val="tx1"/>
                </a:solidFill>
                <a:latin typeface="ＭＳ ゴシック" panose="020B0609070205080204" pitchFamily="49" charset="-128"/>
                <a:ea typeface="ＭＳ ゴシック" panose="020B0609070205080204" pitchFamily="49" charset="-128"/>
              </a:rPr>
              <a:t>。</a:t>
            </a:r>
            <a:endParaRPr lang="ja-JP" altLang="ja-JP" b="1" dirty="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dirty="0" smtClean="0">
                <a:solidFill>
                  <a:schemeClr val="tx1"/>
                </a:solidFill>
                <a:latin typeface="ＭＳ ゴシック" panose="020B0609070205080204" pitchFamily="49" charset="-128"/>
                <a:ea typeface="ＭＳ ゴシック" panose="020B0609070205080204" pitchFamily="49" charset="-128"/>
              </a:rPr>
              <a:t>　　→</a:t>
            </a:r>
            <a:r>
              <a:rPr lang="ja-JP" altLang="ja-JP" dirty="0" smtClean="0">
                <a:solidFill>
                  <a:schemeClr val="tx1"/>
                </a:solidFill>
                <a:latin typeface="ＭＳ ゴシック" panose="020B0609070205080204" pitchFamily="49" charset="-128"/>
                <a:ea typeface="ＭＳ ゴシック" panose="020B0609070205080204" pitchFamily="49" charset="-128"/>
              </a:rPr>
              <a:t>②「</a:t>
            </a:r>
            <a:r>
              <a:rPr lang="ja-JP" altLang="ja-JP" dirty="0">
                <a:solidFill>
                  <a:schemeClr val="tx1"/>
                </a:solidFill>
                <a:latin typeface="ＭＳ ゴシック" panose="020B0609070205080204" pitchFamily="49" charset="-128"/>
                <a:ea typeface="ＭＳ ゴシック" panose="020B0609070205080204" pitchFamily="49" charset="-128"/>
              </a:rPr>
              <a:t>他に適当な手段がないこと」という要件は</a:t>
            </a:r>
            <a:r>
              <a:rPr lang="ja-JP" altLang="ja-JP" dirty="0" smtClean="0">
                <a:solidFill>
                  <a:schemeClr val="tx1"/>
                </a:solidFill>
                <a:latin typeface="ＭＳ ゴシック" panose="020B0609070205080204" pitchFamily="49" charset="-128"/>
                <a:ea typeface="ＭＳ ゴシック" panose="020B0609070205080204" pitchFamily="49" charset="-128"/>
              </a:rPr>
              <a:t>、事態</a:t>
            </a:r>
            <a:r>
              <a:rPr lang="ja-JP" altLang="ja-JP" dirty="0">
                <a:solidFill>
                  <a:schemeClr val="tx1"/>
                </a:solidFill>
                <a:latin typeface="ＭＳ ゴシック" panose="020B0609070205080204" pitchFamily="49" charset="-128"/>
                <a:ea typeface="ＭＳ ゴシック" panose="020B0609070205080204" pitchFamily="49" charset="-128"/>
              </a:rPr>
              <a:t>対処法第</a:t>
            </a:r>
            <a:r>
              <a:rPr lang="en-US" altLang="ja-JP" dirty="0">
                <a:solidFill>
                  <a:schemeClr val="tx1"/>
                </a:solidFill>
                <a:latin typeface="ＭＳ ゴシック" panose="020B0609070205080204" pitchFamily="49" charset="-128"/>
                <a:ea typeface="ＭＳ ゴシック" panose="020B0609070205080204" pitchFamily="49" charset="-128"/>
              </a:rPr>
              <a:t>9</a:t>
            </a:r>
            <a:r>
              <a:rPr lang="ja-JP" altLang="ja-JP" dirty="0">
                <a:solidFill>
                  <a:schemeClr val="tx1"/>
                </a:solidFill>
                <a:latin typeface="ＭＳ ゴシック" panose="020B0609070205080204" pitchFamily="49" charset="-128"/>
                <a:ea typeface="ＭＳ ゴシック" panose="020B0609070205080204" pitchFamily="49" charset="-128"/>
              </a:rPr>
              <a:t>条</a:t>
            </a:r>
            <a:r>
              <a:rPr lang="en-US" altLang="ja-JP" dirty="0">
                <a:solidFill>
                  <a:schemeClr val="tx1"/>
                </a:solidFill>
                <a:latin typeface="ＭＳ ゴシック" panose="020B0609070205080204" pitchFamily="49" charset="-128"/>
                <a:ea typeface="ＭＳ ゴシック" panose="020B0609070205080204" pitchFamily="49" charset="-128"/>
              </a:rPr>
              <a:t>2</a:t>
            </a:r>
            <a:r>
              <a:rPr lang="ja-JP" altLang="ja-JP" dirty="0">
                <a:solidFill>
                  <a:schemeClr val="tx1"/>
                </a:solidFill>
                <a:latin typeface="ＭＳ ゴシック" panose="020B0609070205080204" pitchFamily="49" charset="-128"/>
                <a:ea typeface="ＭＳ ゴシック" panose="020B0609070205080204" pitchFamily="49" charset="-128"/>
              </a:rPr>
              <a:t>項</a:t>
            </a:r>
            <a:r>
              <a:rPr lang="en-US" altLang="ja-JP" dirty="0">
                <a:solidFill>
                  <a:schemeClr val="tx1"/>
                </a:solidFill>
                <a:latin typeface="ＭＳ ゴシック" panose="020B0609070205080204" pitchFamily="49" charset="-128"/>
                <a:ea typeface="ＭＳ ゴシック" panose="020B0609070205080204" pitchFamily="49" charset="-128"/>
              </a:rPr>
              <a:t>1</a:t>
            </a:r>
            <a:r>
              <a:rPr lang="ja-JP" altLang="ja-JP" dirty="0" smtClean="0">
                <a:solidFill>
                  <a:schemeClr val="tx1"/>
                </a:solidFill>
                <a:latin typeface="ＭＳ ゴシック" panose="020B0609070205080204" pitchFamily="49" charset="-128"/>
                <a:ea typeface="ＭＳ ゴシック" panose="020B0609070205080204" pitchFamily="49" charset="-128"/>
              </a:rPr>
              <a:t>号に</a:t>
            </a:r>
            <a:r>
              <a:rPr lang="ja-JP" altLang="en-US" dirty="0" smtClean="0">
                <a:solidFill>
                  <a:schemeClr val="tx1"/>
                </a:solidFill>
                <a:latin typeface="ＭＳ ゴシック" panose="020B0609070205080204" pitchFamily="49" charset="-128"/>
                <a:ea typeface="ＭＳ ゴシック" panose="020B0609070205080204" pitchFamily="49" charset="-128"/>
              </a:rPr>
              <a:t>規定あり</a:t>
            </a:r>
            <a:r>
              <a:rPr lang="ja-JP" altLang="ja-JP" dirty="0" smtClean="0">
                <a:solidFill>
                  <a:schemeClr val="tx1"/>
                </a:solidFill>
                <a:latin typeface="ＭＳ ゴシック" panose="020B0609070205080204" pitchFamily="49" charset="-128"/>
                <a:ea typeface="ＭＳ ゴシック" panose="020B0609070205080204" pitchFamily="49" charset="-128"/>
              </a:rPr>
              <a:t>。</a:t>
            </a:r>
            <a:r>
              <a:rPr lang="ja-JP" altLang="ja-JP" dirty="0">
                <a:solidFill>
                  <a:schemeClr val="tx1"/>
                </a:solidFill>
                <a:latin typeface="ＭＳ ゴシック" panose="020B0609070205080204" pitchFamily="49" charset="-128"/>
                <a:ea typeface="ＭＳ ゴシック" panose="020B0609070205080204" pitchFamily="49" charset="-128"/>
              </a:rPr>
              <a:t>しかしこれは</a:t>
            </a:r>
            <a:r>
              <a:rPr lang="ja-JP" altLang="ja-JP" dirty="0" smtClean="0">
                <a:solidFill>
                  <a:schemeClr val="tx1"/>
                </a:solidFill>
                <a:latin typeface="ＭＳ ゴシック" panose="020B0609070205080204" pitchFamily="49" charset="-128"/>
                <a:ea typeface="ＭＳ ゴシック" panose="020B0609070205080204" pitchFamily="49" charset="-128"/>
              </a:rPr>
              <a:t>、政府</a:t>
            </a:r>
            <a:r>
              <a:rPr lang="ja-JP" altLang="ja-JP" dirty="0">
                <a:solidFill>
                  <a:schemeClr val="tx1"/>
                </a:solidFill>
                <a:latin typeface="ＭＳ ゴシック" panose="020B0609070205080204" pitchFamily="49" charset="-128"/>
                <a:ea typeface="ＭＳ ゴシック" panose="020B0609070205080204" pitchFamily="49" charset="-128"/>
              </a:rPr>
              <a:t>の作成する「対処基本方針」にこの要件を「記載」せよ、という</a:t>
            </a:r>
            <a:r>
              <a:rPr lang="ja-JP" altLang="ja-JP" dirty="0" smtClean="0">
                <a:solidFill>
                  <a:schemeClr val="tx1"/>
                </a:solidFill>
                <a:latin typeface="ＭＳ ゴシック" panose="020B0609070205080204" pitchFamily="49" charset="-128"/>
                <a:ea typeface="ＭＳ ゴシック" panose="020B0609070205080204" pitchFamily="49" charset="-128"/>
              </a:rPr>
              <a:t>内容。行われた</a:t>
            </a:r>
            <a:r>
              <a:rPr lang="ja-JP" altLang="ja-JP" dirty="0">
                <a:solidFill>
                  <a:schemeClr val="tx1"/>
                </a:solidFill>
                <a:latin typeface="ＭＳ ゴシック" panose="020B0609070205080204" pitchFamily="49" charset="-128"/>
                <a:ea typeface="ＭＳ ゴシック" panose="020B0609070205080204" pitchFamily="49" charset="-128"/>
              </a:rPr>
              <a:t>武力行使が実際に「他に適当な手段がない」という要件を満たしていなかった場合、これを統制する根拠として機能しない。</a:t>
            </a:r>
          </a:p>
          <a:p>
            <a:pPr marL="0" indent="0">
              <a:buNone/>
            </a:pPr>
            <a:r>
              <a:rPr lang="ja-JP" altLang="en-US" dirty="0" smtClean="0">
                <a:solidFill>
                  <a:schemeClr val="tx1"/>
                </a:solidFill>
                <a:latin typeface="ＭＳ ゴシック" panose="020B0609070205080204" pitchFamily="49" charset="-128"/>
                <a:ea typeface="ＭＳ ゴシック" panose="020B0609070205080204" pitchFamily="49" charset="-128"/>
              </a:rPr>
              <a:t>　　→</a:t>
            </a:r>
            <a:r>
              <a:rPr lang="ja-JP" altLang="ja-JP" dirty="0" smtClean="0">
                <a:solidFill>
                  <a:schemeClr val="tx1"/>
                </a:solidFill>
                <a:latin typeface="ＭＳ ゴシック" panose="020B0609070205080204" pitchFamily="49" charset="-128"/>
                <a:ea typeface="ＭＳ ゴシック" panose="020B0609070205080204" pitchFamily="49" charset="-128"/>
              </a:rPr>
              <a:t>③</a:t>
            </a:r>
            <a:r>
              <a:rPr lang="ja-JP" altLang="en-US" dirty="0" smtClean="0">
                <a:solidFill>
                  <a:schemeClr val="tx1"/>
                </a:solidFill>
                <a:latin typeface="ＭＳ ゴシック" panose="020B0609070205080204" pitchFamily="49" charset="-128"/>
                <a:ea typeface="ＭＳ ゴシック" panose="020B0609070205080204" pitchFamily="49" charset="-128"/>
              </a:rPr>
              <a:t>の</a:t>
            </a:r>
            <a:r>
              <a:rPr lang="ja-JP" altLang="ja-JP" dirty="0" smtClean="0">
                <a:solidFill>
                  <a:schemeClr val="tx1"/>
                </a:solidFill>
                <a:latin typeface="ＭＳ ゴシック" panose="020B0609070205080204" pitchFamily="49" charset="-128"/>
                <a:ea typeface="ＭＳ ゴシック" panose="020B0609070205080204" pitchFamily="49" charset="-128"/>
              </a:rPr>
              <a:t>「</a:t>
            </a:r>
            <a:r>
              <a:rPr lang="ja-JP" altLang="ja-JP" dirty="0">
                <a:solidFill>
                  <a:schemeClr val="tx1"/>
                </a:solidFill>
                <a:latin typeface="ＭＳ ゴシック" panose="020B0609070205080204" pitchFamily="49" charset="-128"/>
                <a:ea typeface="ＭＳ ゴシック" panose="020B0609070205080204" pitchFamily="49" charset="-128"/>
              </a:rPr>
              <a:t>必要最小限度</a:t>
            </a:r>
            <a:r>
              <a:rPr lang="ja-JP" altLang="ja-JP" dirty="0" smtClean="0">
                <a:solidFill>
                  <a:schemeClr val="tx1"/>
                </a:solidFill>
                <a:latin typeface="ＭＳ ゴシック" panose="020B0609070205080204" pitchFamily="49" charset="-128"/>
                <a:ea typeface="ＭＳ ゴシック" panose="020B0609070205080204" pitchFamily="49" charset="-128"/>
              </a:rPr>
              <a:t>」</a:t>
            </a:r>
            <a:r>
              <a:rPr lang="ja-JP" altLang="en-US" dirty="0" smtClean="0">
                <a:solidFill>
                  <a:schemeClr val="tx1"/>
                </a:solidFill>
                <a:latin typeface="ＭＳ ゴシック" panose="020B0609070205080204" pitchFamily="49" charset="-128"/>
                <a:ea typeface="ＭＳ ゴシック" panose="020B0609070205080204" pitchFamily="49" charset="-128"/>
              </a:rPr>
              <a:t>は</a:t>
            </a:r>
            <a:r>
              <a:rPr lang="ja-JP" altLang="ja-JP" dirty="0" smtClean="0">
                <a:solidFill>
                  <a:schemeClr val="tx1"/>
                </a:solidFill>
                <a:latin typeface="ＭＳ ゴシック" panose="020B0609070205080204" pitchFamily="49" charset="-128"/>
                <a:ea typeface="ＭＳ ゴシック" panose="020B0609070205080204" pitchFamily="49" charset="-128"/>
              </a:rPr>
              <a:t>、</a:t>
            </a:r>
            <a:r>
              <a:rPr lang="ja-JP" altLang="ja-JP" dirty="0">
                <a:solidFill>
                  <a:schemeClr val="tx1"/>
                </a:solidFill>
                <a:latin typeface="ＭＳ ゴシック" panose="020B0609070205080204" pitchFamily="49" charset="-128"/>
                <a:ea typeface="ＭＳ ゴシック" panose="020B0609070205080204" pitchFamily="49" charset="-128"/>
              </a:rPr>
              <a:t>事態対処法３条</a:t>
            </a:r>
            <a:r>
              <a:rPr lang="ja-JP" altLang="ja-JP" dirty="0" smtClean="0">
                <a:solidFill>
                  <a:schemeClr val="tx1"/>
                </a:solidFill>
                <a:latin typeface="ＭＳ ゴシック" panose="020B0609070205080204" pitchFamily="49" charset="-128"/>
                <a:ea typeface="ＭＳ ゴシック" panose="020B0609070205080204" pitchFamily="49" charset="-128"/>
              </a:rPr>
              <a:t>４項</a:t>
            </a:r>
            <a:r>
              <a:rPr lang="ja-JP" altLang="en-US" dirty="0" smtClean="0">
                <a:solidFill>
                  <a:schemeClr val="tx1"/>
                </a:solidFill>
                <a:latin typeface="ＭＳ ゴシック" panose="020B0609070205080204" pitchFamily="49" charset="-128"/>
                <a:ea typeface="ＭＳ ゴシック" panose="020B0609070205080204" pitchFamily="49" charset="-128"/>
              </a:rPr>
              <a:t>で、</a:t>
            </a:r>
            <a:r>
              <a:rPr lang="ja-JP" altLang="ja-JP" dirty="0" smtClean="0">
                <a:solidFill>
                  <a:schemeClr val="tx1"/>
                </a:solidFill>
                <a:latin typeface="ＭＳ ゴシック" panose="020B0609070205080204" pitchFamily="49" charset="-128"/>
                <a:ea typeface="ＭＳ ゴシック" panose="020B0609070205080204" pitchFamily="49" charset="-128"/>
              </a:rPr>
              <a:t>武力</a:t>
            </a:r>
            <a:r>
              <a:rPr lang="ja-JP" altLang="ja-JP" dirty="0">
                <a:solidFill>
                  <a:schemeClr val="tx1"/>
                </a:solidFill>
                <a:latin typeface="ＭＳ ゴシック" panose="020B0609070205080204" pitchFamily="49" charset="-128"/>
                <a:ea typeface="ＭＳ ゴシック" panose="020B0609070205080204" pitchFamily="49" charset="-128"/>
              </a:rPr>
              <a:t>行使を</a:t>
            </a:r>
            <a:r>
              <a:rPr lang="ja-JP" altLang="ja-JP" b="1" dirty="0">
                <a:solidFill>
                  <a:schemeClr val="tx1"/>
                </a:solidFill>
                <a:latin typeface="ＭＳ ゴシック" panose="020B0609070205080204" pitchFamily="49" charset="-128"/>
                <a:ea typeface="ＭＳ ゴシック" panose="020B0609070205080204" pitchFamily="49" charset="-128"/>
              </a:rPr>
              <a:t>「事態に応じ合理的に必要と判断される限度」</a:t>
            </a:r>
            <a:r>
              <a:rPr lang="ja-JP" altLang="ja-JP" dirty="0">
                <a:solidFill>
                  <a:schemeClr val="tx1"/>
                </a:solidFill>
                <a:latin typeface="ＭＳ ゴシック" panose="020B0609070205080204" pitchFamily="49" charset="-128"/>
                <a:ea typeface="ＭＳ ゴシック" panose="020B0609070205080204" pitchFamily="49" charset="-128"/>
              </a:rPr>
              <a:t>で</a:t>
            </a:r>
            <a:r>
              <a:rPr lang="ja-JP" altLang="ja-JP" dirty="0" smtClean="0">
                <a:solidFill>
                  <a:schemeClr val="tx1"/>
                </a:solidFill>
                <a:latin typeface="ＭＳ ゴシック" panose="020B0609070205080204" pitchFamily="49" charset="-128"/>
                <a:ea typeface="ＭＳ ゴシック" panose="020B0609070205080204" pitchFamily="49" charset="-128"/>
              </a:rPr>
              <a:t>行使</a:t>
            </a:r>
            <a:r>
              <a:rPr lang="ja-JP" altLang="en-US" dirty="0" smtClean="0">
                <a:solidFill>
                  <a:schemeClr val="tx1"/>
                </a:solidFill>
                <a:latin typeface="ＭＳ ゴシック" panose="020B0609070205080204" pitchFamily="49" charset="-128"/>
                <a:ea typeface="ＭＳ ゴシック" panose="020B0609070205080204" pitchFamily="49" charset="-128"/>
              </a:rPr>
              <a:t>、</a:t>
            </a:r>
            <a:r>
              <a:rPr lang="ja-JP" altLang="ja-JP" dirty="0" smtClean="0">
                <a:solidFill>
                  <a:schemeClr val="tx1"/>
                </a:solidFill>
                <a:latin typeface="ＭＳ ゴシック" panose="020B0609070205080204" pitchFamily="49" charset="-128"/>
                <a:ea typeface="ＭＳ ゴシック" panose="020B0609070205080204" pitchFamily="49" charset="-128"/>
              </a:rPr>
              <a:t>と</a:t>
            </a:r>
            <a:r>
              <a:rPr lang="ja-JP" altLang="en-US" dirty="0" smtClean="0">
                <a:solidFill>
                  <a:schemeClr val="tx1"/>
                </a:solidFill>
                <a:latin typeface="ＭＳ ゴシック" panose="020B0609070205080204" pitchFamily="49" charset="-128"/>
                <a:ea typeface="ＭＳ ゴシック" panose="020B0609070205080204" pitchFamily="49" charset="-128"/>
              </a:rPr>
              <a:t>の文言に変更された</a:t>
            </a:r>
            <a:r>
              <a:rPr lang="ja-JP" altLang="ja-JP" dirty="0" smtClean="0">
                <a:solidFill>
                  <a:schemeClr val="tx1"/>
                </a:solidFill>
                <a:latin typeface="ＭＳ ゴシック" panose="020B0609070205080204" pitchFamily="49" charset="-128"/>
                <a:ea typeface="ＭＳ ゴシック" panose="020B0609070205080204" pitchFamily="49" charset="-128"/>
              </a:rPr>
              <a:t>。「</a:t>
            </a:r>
            <a:r>
              <a:rPr lang="ja-JP" altLang="ja-JP" dirty="0">
                <a:solidFill>
                  <a:schemeClr val="tx1"/>
                </a:solidFill>
                <a:latin typeface="ＭＳ ゴシック" panose="020B0609070205080204" pitchFamily="49" charset="-128"/>
                <a:ea typeface="ＭＳ ゴシック" panose="020B0609070205080204" pitchFamily="49" charset="-128"/>
              </a:rPr>
              <a:t>存立危機事態」を排除するために「合理的に必要」と判断されれば可能だとする規定は、</a:t>
            </a:r>
            <a:r>
              <a:rPr lang="ja-JP" altLang="ja-JP" b="1" dirty="0">
                <a:solidFill>
                  <a:schemeClr val="tx1"/>
                </a:solidFill>
                <a:latin typeface="ＭＳ ゴシック" panose="020B0609070205080204" pitchFamily="49" charset="-128"/>
                <a:ea typeface="ＭＳ ゴシック" panose="020B0609070205080204" pitchFamily="49" charset="-128"/>
              </a:rPr>
              <a:t>武力行使</a:t>
            </a:r>
            <a:r>
              <a:rPr lang="ja-JP" altLang="ja-JP" b="1" dirty="0" smtClean="0">
                <a:solidFill>
                  <a:schemeClr val="tx1"/>
                </a:solidFill>
                <a:latin typeface="ＭＳ ゴシック" panose="020B0609070205080204" pitchFamily="49" charset="-128"/>
                <a:ea typeface="ＭＳ ゴシック" panose="020B0609070205080204" pitchFamily="49" charset="-128"/>
              </a:rPr>
              <a:t>の</a:t>
            </a:r>
            <a:r>
              <a:rPr lang="ja-JP" altLang="en-US" b="1" dirty="0" smtClean="0">
                <a:solidFill>
                  <a:schemeClr val="tx1"/>
                </a:solidFill>
                <a:latin typeface="ＭＳ ゴシック" panose="020B0609070205080204" pitchFamily="49" charset="-128"/>
                <a:ea typeface="ＭＳ ゴシック" panose="020B0609070205080204" pitchFamily="49" charset="-128"/>
              </a:rPr>
              <a:t>広汎な</a:t>
            </a:r>
            <a:r>
              <a:rPr lang="ja-JP" altLang="ja-JP" b="1" dirty="0" smtClean="0">
                <a:solidFill>
                  <a:schemeClr val="tx1"/>
                </a:solidFill>
                <a:latin typeface="ＭＳ ゴシック" panose="020B0609070205080204" pitchFamily="49" charset="-128"/>
                <a:ea typeface="ＭＳ ゴシック" panose="020B0609070205080204" pitchFamily="49" charset="-128"/>
              </a:rPr>
              <a:t>許容と</a:t>
            </a:r>
            <a:r>
              <a:rPr lang="ja-JP" altLang="en-US" b="1" dirty="0" smtClean="0">
                <a:solidFill>
                  <a:schemeClr val="tx1"/>
                </a:solidFill>
                <a:latin typeface="ＭＳ ゴシック" panose="020B0609070205080204" pitchFamily="49" charset="-128"/>
                <a:ea typeface="ＭＳ ゴシック" panose="020B0609070205080204" pitchFamily="49" charset="-128"/>
              </a:rPr>
              <a:t>なりうる</a:t>
            </a:r>
            <a:r>
              <a:rPr lang="ja-JP" altLang="ja-JP"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6953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80920" cy="1368151"/>
          </a:xfrm>
        </p:spPr>
        <p:txBody>
          <a:bodyPr/>
          <a:lstStyle/>
          <a:p>
            <a:pPr>
              <a:lnSpc>
                <a:spcPts val="4600"/>
              </a:lnSpc>
            </a:pPr>
            <a:r>
              <a:rPr lang="ja-JP" altLang="en-US" sz="3600" dirty="0" smtClean="0">
                <a:latin typeface="Adobe Fan Heiti Std B" pitchFamily="34" charset="-128"/>
                <a:ea typeface="Adobe Fan Heiti Std B" pitchFamily="34" charset="-128"/>
              </a:rPr>
              <a:t>新法制における個別的自衛と集団的自衛</a:t>
            </a:r>
            <a:r>
              <a:rPr lang="en-US" altLang="ja-JP" sz="3600" dirty="0" smtClean="0">
                <a:latin typeface="Adobe Fan Heiti Std B" pitchFamily="34" charset="-128"/>
                <a:ea typeface="Adobe Fan Heiti Std B" pitchFamily="34" charset="-128"/>
              </a:rPr>
              <a:t/>
            </a:r>
            <a:br>
              <a:rPr lang="en-US" altLang="ja-JP" sz="3600" dirty="0" smtClean="0">
                <a:latin typeface="Adobe Fan Heiti Std B" pitchFamily="34" charset="-128"/>
                <a:ea typeface="Adobe Fan Heiti Std B" pitchFamily="34" charset="-128"/>
              </a:rPr>
            </a:br>
            <a:r>
              <a:rPr lang="ja-JP" altLang="en-US" sz="2800" dirty="0" smtClean="0">
                <a:latin typeface="Adobe Fan Heiti Std B" pitchFamily="34" charset="-128"/>
                <a:ea typeface="Adobe Fan Heiti Std B" pitchFamily="34" charset="-128"/>
              </a:rPr>
              <a:t>「自衛</a:t>
            </a:r>
            <a:r>
              <a:rPr lang="ja-JP" altLang="en-US" sz="2800" dirty="0">
                <a:latin typeface="Adobe Fan Heiti Std B" pitchFamily="34" charset="-128"/>
                <a:ea typeface="Adobe Fan Heiti Std B" pitchFamily="34" charset="-128"/>
              </a:rPr>
              <a:t>は必要」。の論理で、新法制</a:t>
            </a:r>
            <a:r>
              <a:rPr lang="ja-JP" altLang="en-US" sz="2800" dirty="0" smtClean="0">
                <a:latin typeface="Adobe Fan Heiti Std B" pitchFamily="34" charset="-128"/>
                <a:ea typeface="Adobe Fan Heiti Std B" pitchFamily="34" charset="-128"/>
              </a:rPr>
              <a:t>を</a:t>
            </a:r>
            <a:r>
              <a:rPr kumimoji="1" lang="ja-JP" altLang="en-US" sz="2800" dirty="0" smtClean="0">
                <a:latin typeface="Adobe Fan Heiti Std B" pitchFamily="34" charset="-128"/>
                <a:ea typeface="Adobe Fan Heiti Std B" pitchFamily="34" charset="-128"/>
              </a:rPr>
              <a:t>正当化できるか？</a:t>
            </a:r>
            <a:endParaRPr kumimoji="1" lang="ja-JP" altLang="en-US" sz="2800" dirty="0">
              <a:latin typeface="Adobe Fan Heiti Std B" pitchFamily="34" charset="-128"/>
              <a:ea typeface="Adobe Fan Heiti Std B" pitchFamily="34" charset="-128"/>
            </a:endParaRPr>
          </a:p>
        </p:txBody>
      </p:sp>
      <p:sp>
        <p:nvSpPr>
          <p:cNvPr id="3" name="コンテンツ プレースホルダー 2"/>
          <p:cNvSpPr>
            <a:spLocks noGrp="1"/>
          </p:cNvSpPr>
          <p:nvPr>
            <p:ph idx="1"/>
          </p:nvPr>
        </p:nvSpPr>
        <p:spPr>
          <a:xfrm>
            <a:off x="539552" y="1844824"/>
            <a:ext cx="4722158" cy="4509433"/>
          </a:xfrm>
        </p:spPr>
        <p:txBody>
          <a:bodyPr>
            <a:noAutofit/>
          </a:bodyPr>
          <a:lstStyle/>
          <a:p>
            <a:pPr marL="0" indent="0">
              <a:buNone/>
            </a:pPr>
            <a:r>
              <a:rPr lang="ja-JP" altLang="en-US" dirty="0">
                <a:solidFill>
                  <a:schemeClr val="tx2">
                    <a:lumMod val="75000"/>
                  </a:schemeClr>
                </a:solidFill>
              </a:rPr>
              <a:t>既存</a:t>
            </a:r>
            <a:r>
              <a:rPr lang="ja-JP" altLang="en-US" dirty="0" smtClean="0">
                <a:solidFill>
                  <a:schemeClr val="tx2">
                    <a:lumMod val="75000"/>
                  </a:schemeClr>
                </a:solidFill>
              </a:rPr>
              <a:t>の「</a:t>
            </a:r>
            <a:r>
              <a:rPr kumimoji="1" lang="ja-JP" altLang="en-US" dirty="0" smtClean="0">
                <a:solidFill>
                  <a:schemeClr val="tx2">
                    <a:lumMod val="75000"/>
                  </a:schemeClr>
                </a:solidFill>
              </a:rPr>
              <a:t>個別的自衛権」行使の事態類型と行動内容</a:t>
            </a:r>
            <a:endParaRPr kumimoji="1" lang="en-US" altLang="ja-JP" dirty="0" smtClean="0">
              <a:solidFill>
                <a:schemeClr val="tx2">
                  <a:lumMod val="75000"/>
                </a:schemeClr>
              </a:solidFill>
            </a:endParaRPr>
          </a:p>
          <a:p>
            <a:pPr marL="0" indent="0">
              <a:buNone/>
            </a:pPr>
            <a:r>
              <a:rPr lang="ja-JP" altLang="en-US" dirty="0">
                <a:solidFill>
                  <a:schemeClr val="tx2">
                    <a:lumMod val="75000"/>
                  </a:schemeClr>
                </a:solidFill>
              </a:rPr>
              <a:t>　</a:t>
            </a:r>
            <a:r>
              <a:rPr kumimoji="1" lang="ja-JP" altLang="en-US" dirty="0" smtClean="0">
                <a:solidFill>
                  <a:schemeClr val="tx2">
                    <a:lumMod val="75000"/>
                  </a:schemeClr>
                </a:solidFill>
              </a:rPr>
              <a:t>武力攻撃事態</a:t>
            </a:r>
            <a:r>
              <a:rPr lang="ja-JP" altLang="en-US" dirty="0" smtClean="0">
                <a:solidFill>
                  <a:schemeClr val="tx2">
                    <a:lumMod val="75000"/>
                  </a:schemeClr>
                </a:solidFill>
              </a:rPr>
              <a:t>（武力行使）</a:t>
            </a:r>
            <a:endParaRPr kumimoji="1" lang="en-US" altLang="ja-JP" dirty="0" smtClean="0">
              <a:solidFill>
                <a:schemeClr val="tx2">
                  <a:lumMod val="75000"/>
                </a:schemeClr>
              </a:solidFill>
            </a:endParaRPr>
          </a:p>
          <a:p>
            <a:pPr marL="0" indent="0">
              <a:buNone/>
            </a:pPr>
            <a:r>
              <a:rPr lang="ja-JP" altLang="en-US" b="1" dirty="0">
                <a:solidFill>
                  <a:schemeClr val="tx2">
                    <a:lumMod val="75000"/>
                  </a:schemeClr>
                </a:solidFill>
              </a:rPr>
              <a:t>　</a:t>
            </a:r>
            <a:r>
              <a:rPr kumimoji="1" lang="ja-JP" altLang="en-US" dirty="0" smtClean="0">
                <a:solidFill>
                  <a:schemeClr val="tx2">
                    <a:lumMod val="75000"/>
                  </a:schemeClr>
                </a:solidFill>
              </a:rPr>
              <a:t>武力攻撃切迫事態</a:t>
            </a:r>
            <a:r>
              <a:rPr lang="ja-JP" altLang="en-US" dirty="0" smtClean="0">
                <a:solidFill>
                  <a:schemeClr val="tx2">
                    <a:lumMod val="75000"/>
                  </a:schemeClr>
                </a:solidFill>
              </a:rPr>
              <a:t>（出動）</a:t>
            </a:r>
            <a:endParaRPr kumimoji="1" lang="en-US" altLang="ja-JP" dirty="0" smtClean="0">
              <a:solidFill>
                <a:schemeClr val="tx2">
                  <a:lumMod val="75000"/>
                </a:schemeClr>
              </a:solidFill>
            </a:endParaRPr>
          </a:p>
          <a:p>
            <a:pPr marL="0" indent="0">
              <a:buNone/>
            </a:pPr>
            <a:r>
              <a:rPr lang="ja-JP" altLang="en-US" dirty="0">
                <a:solidFill>
                  <a:schemeClr val="tx2">
                    <a:lumMod val="75000"/>
                  </a:schemeClr>
                </a:solidFill>
              </a:rPr>
              <a:t>　</a:t>
            </a:r>
            <a:r>
              <a:rPr kumimoji="1" lang="ja-JP" altLang="en-US" dirty="0" smtClean="0">
                <a:solidFill>
                  <a:schemeClr val="tx2">
                    <a:lumMod val="75000"/>
                  </a:schemeClr>
                </a:solidFill>
              </a:rPr>
              <a:t>武力攻撃予測事態（待機）</a:t>
            </a:r>
            <a:endParaRPr kumimoji="1" lang="en-US" altLang="ja-JP" dirty="0" smtClean="0">
              <a:solidFill>
                <a:schemeClr val="tx2">
                  <a:lumMod val="75000"/>
                </a:schemeClr>
              </a:solidFill>
            </a:endParaRPr>
          </a:p>
          <a:p>
            <a:pPr marL="0" indent="0">
              <a:buNone/>
            </a:pPr>
            <a:endParaRPr kumimoji="1" lang="en-US" altLang="ja-JP" dirty="0" smtClean="0">
              <a:solidFill>
                <a:schemeClr val="tx2">
                  <a:lumMod val="75000"/>
                </a:schemeClr>
              </a:solidFill>
            </a:endParaRPr>
          </a:p>
          <a:p>
            <a:pPr marL="0" indent="0">
              <a:buNone/>
            </a:pPr>
            <a:r>
              <a:rPr lang="ja-JP" altLang="en-US" dirty="0">
                <a:solidFill>
                  <a:srgbClr val="C00000"/>
                </a:solidFill>
              </a:rPr>
              <a:t>どう変わる？</a:t>
            </a:r>
            <a:endParaRPr lang="en-US" altLang="ja-JP" dirty="0">
              <a:solidFill>
                <a:srgbClr val="C00000"/>
              </a:solidFill>
            </a:endParaRPr>
          </a:p>
          <a:p>
            <a:pPr marL="0" indent="0">
              <a:buNone/>
            </a:pPr>
            <a:r>
              <a:rPr lang="ja-JP" altLang="en-US" dirty="0" smtClean="0">
                <a:solidFill>
                  <a:schemeClr val="tx2">
                    <a:lumMod val="75000"/>
                  </a:schemeClr>
                </a:solidFill>
              </a:rPr>
              <a:t>これで対応できない事態とは？</a:t>
            </a:r>
            <a:r>
              <a:rPr lang="ja-JP" altLang="en-US" dirty="0" smtClean="0">
                <a:solidFill>
                  <a:srgbClr val="C00000"/>
                </a:solidFill>
              </a:rPr>
              <a:t>従来「待機」しかできなかった状況で、武力行使を解禁？</a:t>
            </a:r>
            <a:endParaRPr kumimoji="1" lang="en-US" altLang="ja-JP" dirty="0" smtClean="0">
              <a:solidFill>
                <a:srgbClr val="C00000"/>
              </a:solidFill>
            </a:endParaRPr>
          </a:p>
          <a:p>
            <a:pPr marL="0" indent="0">
              <a:buNone/>
            </a:pPr>
            <a:endParaRPr lang="en-US" altLang="ja-JP" sz="2800" dirty="0">
              <a:solidFill>
                <a:schemeClr val="tx2">
                  <a:lumMod val="75000"/>
                </a:schemeClr>
              </a:solidFill>
            </a:endParaRPr>
          </a:p>
          <a:p>
            <a:endParaRPr kumimoji="1" lang="en-US" altLang="ja-JP" sz="2800" dirty="0" smtClean="0">
              <a:solidFill>
                <a:schemeClr val="tx2">
                  <a:lumMod val="75000"/>
                </a:schemeClr>
              </a:solidFill>
            </a:endParaRPr>
          </a:p>
          <a:p>
            <a:endParaRPr lang="en-US" altLang="ja-JP" sz="2800" dirty="0">
              <a:solidFill>
                <a:schemeClr val="tx2">
                  <a:lumMod val="75000"/>
                </a:schemeClr>
              </a:solidFill>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1710" y="1844824"/>
            <a:ext cx="3601783" cy="4509433"/>
          </a:xfrm>
          <a:prstGeom prst="rect">
            <a:avLst/>
          </a:prstGeom>
        </p:spPr>
      </p:pic>
    </p:spTree>
    <p:extLst>
      <p:ext uri="{BB962C8B-B14F-4D97-AF65-F5344CB8AC3E}">
        <p14:creationId xmlns:p14="http://schemas.microsoft.com/office/powerpoint/2010/main" val="3157062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772816"/>
          </a:xfrm>
        </p:spPr>
        <p:txBody>
          <a:bodyPr/>
          <a:lstStyle/>
          <a:p>
            <a:r>
              <a:rPr kumimoji="1" lang="ja-JP" altLang="en-US" sz="4800" dirty="0" smtClean="0"/>
              <a:t>復習</a:t>
            </a:r>
            <a:r>
              <a:rPr kumimoji="1" lang="en-US" altLang="ja-JP" sz="4800" dirty="0" smtClean="0"/>
              <a:t>―2015</a:t>
            </a:r>
            <a:r>
              <a:rPr kumimoji="1" lang="ja-JP" altLang="en-US" sz="4800" dirty="0" smtClean="0"/>
              <a:t>年</a:t>
            </a:r>
            <a:r>
              <a:rPr kumimoji="1" lang="en-US" altLang="ja-JP" sz="4800" dirty="0" smtClean="0"/>
              <a:t>9</a:t>
            </a:r>
            <a:r>
              <a:rPr kumimoji="1" lang="ja-JP" altLang="en-US" sz="4800" dirty="0" smtClean="0"/>
              <a:t>月採決・</a:t>
            </a:r>
            <a:r>
              <a:rPr kumimoji="1" lang="en-US" altLang="ja-JP" sz="4800" dirty="0" smtClean="0"/>
              <a:t/>
            </a:r>
            <a:br>
              <a:rPr kumimoji="1" lang="en-US" altLang="ja-JP" sz="4800" dirty="0" smtClean="0"/>
            </a:br>
            <a:r>
              <a:rPr kumimoji="1" lang="en-US" altLang="ja-JP" sz="4800" dirty="0" smtClean="0"/>
              <a:t>2016</a:t>
            </a:r>
            <a:r>
              <a:rPr kumimoji="1" lang="ja-JP" altLang="en-US" sz="4800" dirty="0" smtClean="0"/>
              <a:t>年</a:t>
            </a:r>
            <a:r>
              <a:rPr kumimoji="1" lang="en-US" altLang="ja-JP" sz="4800" dirty="0" smtClean="0"/>
              <a:t>3</a:t>
            </a:r>
            <a:r>
              <a:rPr kumimoji="1" lang="ja-JP" altLang="en-US" sz="4800" dirty="0" smtClean="0"/>
              <a:t>月施行の法律群</a:t>
            </a:r>
            <a:endParaRPr kumimoji="1" lang="ja-JP" altLang="en-US" sz="4800" dirty="0"/>
          </a:p>
        </p:txBody>
      </p:sp>
      <p:sp>
        <p:nvSpPr>
          <p:cNvPr id="3" name="コンテンツ プレースホルダー 2"/>
          <p:cNvSpPr>
            <a:spLocks noGrp="1"/>
          </p:cNvSpPr>
          <p:nvPr>
            <p:ph idx="1"/>
          </p:nvPr>
        </p:nvSpPr>
        <p:spPr>
          <a:xfrm>
            <a:off x="457200" y="1772816"/>
            <a:ext cx="8229600" cy="4353347"/>
          </a:xfrm>
        </p:spPr>
        <p:txBody>
          <a:bodyPr>
            <a:normAutofit lnSpcReduction="10000"/>
          </a:bodyPr>
          <a:lstStyle/>
          <a:p>
            <a:pPr marL="0" indent="0">
              <a:buNone/>
            </a:pPr>
            <a:endParaRPr kumimoji="1" lang="en-US" altLang="ja-JP" dirty="0" smtClean="0"/>
          </a:p>
          <a:p>
            <a:pPr marL="0" indent="0">
              <a:buNone/>
            </a:pPr>
            <a:r>
              <a:rPr lang="ja-JP" altLang="en-US" sz="2800" dirty="0" smtClean="0">
                <a:solidFill>
                  <a:schemeClr val="bg2">
                    <a:lumMod val="10000"/>
                  </a:schemeClr>
                </a:solidFill>
              </a:rPr>
              <a:t>合計で</a:t>
            </a:r>
            <a:r>
              <a:rPr lang="en-US" altLang="ja-JP" sz="2800" dirty="0" smtClean="0">
                <a:solidFill>
                  <a:schemeClr val="bg2">
                    <a:lumMod val="10000"/>
                  </a:schemeClr>
                </a:solidFill>
              </a:rPr>
              <a:t>11</a:t>
            </a:r>
            <a:r>
              <a:rPr lang="ja-JP" altLang="en-US" sz="2800" dirty="0" smtClean="0">
                <a:solidFill>
                  <a:schemeClr val="bg2">
                    <a:lumMod val="10000"/>
                  </a:schemeClr>
                </a:solidFill>
              </a:rPr>
              <a:t>の法案を一括審議</a:t>
            </a:r>
            <a:endParaRPr lang="en-US" altLang="ja-JP" sz="2800" dirty="0" smtClean="0">
              <a:solidFill>
                <a:schemeClr val="bg2">
                  <a:lumMod val="10000"/>
                </a:schemeClr>
              </a:solidFill>
            </a:endParaRPr>
          </a:p>
          <a:p>
            <a:pPr marL="0" indent="0">
              <a:buNone/>
            </a:pPr>
            <a:r>
              <a:rPr lang="ja-JP" altLang="en-US" sz="2800" dirty="0" smtClean="0">
                <a:solidFill>
                  <a:schemeClr val="bg2">
                    <a:lumMod val="10000"/>
                  </a:schemeClr>
                </a:solidFill>
              </a:rPr>
              <a:t>　　→改正法・新法ともに</a:t>
            </a:r>
            <a:r>
              <a:rPr lang="en-US" altLang="ja-JP" sz="2800" dirty="0" smtClean="0">
                <a:solidFill>
                  <a:schemeClr val="bg2">
                    <a:lumMod val="10000"/>
                  </a:schemeClr>
                </a:solidFill>
              </a:rPr>
              <a:t>3</a:t>
            </a:r>
            <a:r>
              <a:rPr lang="ja-JP" altLang="en-US" sz="2800" dirty="0" smtClean="0">
                <a:solidFill>
                  <a:schemeClr val="bg2">
                    <a:lumMod val="10000"/>
                  </a:schemeClr>
                </a:solidFill>
              </a:rPr>
              <a:t>月</a:t>
            </a:r>
            <a:r>
              <a:rPr lang="en-US" altLang="ja-JP" sz="2800" dirty="0" smtClean="0">
                <a:solidFill>
                  <a:schemeClr val="bg2">
                    <a:lumMod val="10000"/>
                  </a:schemeClr>
                </a:solidFill>
              </a:rPr>
              <a:t>29</a:t>
            </a:r>
            <a:r>
              <a:rPr lang="ja-JP" altLang="en-US" sz="2800" dirty="0" smtClean="0">
                <a:solidFill>
                  <a:schemeClr val="bg2">
                    <a:lumMod val="10000"/>
                  </a:schemeClr>
                </a:solidFill>
              </a:rPr>
              <a:t>日施行</a:t>
            </a:r>
            <a:endParaRPr lang="en-US" altLang="ja-JP" sz="2800" dirty="0" smtClean="0">
              <a:solidFill>
                <a:schemeClr val="bg2">
                  <a:lumMod val="10000"/>
                </a:schemeClr>
              </a:solidFill>
            </a:endParaRPr>
          </a:p>
          <a:p>
            <a:pPr marL="0" indent="0">
              <a:buNone/>
            </a:pPr>
            <a:endParaRPr lang="en-US" altLang="ja-JP" sz="2800" dirty="0">
              <a:solidFill>
                <a:schemeClr val="bg2">
                  <a:lumMod val="10000"/>
                </a:schemeClr>
              </a:solidFill>
            </a:endParaRPr>
          </a:p>
          <a:p>
            <a:pPr marL="0" indent="0">
              <a:buNone/>
            </a:pPr>
            <a:r>
              <a:rPr kumimoji="1" lang="ja-JP" altLang="en-US" sz="2800" dirty="0" smtClean="0">
                <a:solidFill>
                  <a:schemeClr val="bg2">
                    <a:lumMod val="10000"/>
                  </a:schemeClr>
                </a:solidFill>
              </a:rPr>
              <a:t>■平和安全法制整備法　（日米安全保障法制）</a:t>
            </a:r>
            <a:endParaRPr kumimoji="1" lang="en-US" altLang="ja-JP" sz="2800" dirty="0" smtClean="0">
              <a:solidFill>
                <a:schemeClr val="bg2">
                  <a:lumMod val="10000"/>
                </a:schemeClr>
              </a:solidFill>
            </a:endParaRPr>
          </a:p>
          <a:p>
            <a:pPr marL="0" indent="0">
              <a:buNone/>
            </a:pPr>
            <a:r>
              <a:rPr lang="ja-JP" altLang="en-US" sz="2800" dirty="0">
                <a:solidFill>
                  <a:schemeClr val="bg2">
                    <a:lumMod val="10000"/>
                  </a:schemeClr>
                </a:solidFill>
              </a:rPr>
              <a:t>　</a:t>
            </a:r>
            <a:r>
              <a:rPr lang="en-US" altLang="ja-JP" sz="2800" dirty="0" smtClean="0">
                <a:solidFill>
                  <a:schemeClr val="bg2">
                    <a:lumMod val="10000"/>
                  </a:schemeClr>
                </a:solidFill>
              </a:rPr>
              <a:t>10</a:t>
            </a:r>
            <a:r>
              <a:rPr lang="ja-JP" altLang="en-US" sz="2800" dirty="0" smtClean="0">
                <a:solidFill>
                  <a:schemeClr val="bg2">
                    <a:lumMod val="10000"/>
                  </a:schemeClr>
                </a:solidFill>
              </a:rPr>
              <a:t>の法改正</a:t>
            </a:r>
            <a:endParaRPr lang="en-US" altLang="ja-JP" sz="2800" dirty="0" smtClean="0">
              <a:solidFill>
                <a:schemeClr val="bg2">
                  <a:lumMod val="10000"/>
                </a:schemeClr>
              </a:solidFill>
            </a:endParaRPr>
          </a:p>
          <a:p>
            <a:pPr marL="0" indent="0">
              <a:buNone/>
            </a:pPr>
            <a:endParaRPr kumimoji="1" lang="en-US" altLang="ja-JP" sz="2800" dirty="0" smtClean="0">
              <a:solidFill>
                <a:schemeClr val="bg2">
                  <a:lumMod val="10000"/>
                </a:schemeClr>
              </a:solidFill>
            </a:endParaRPr>
          </a:p>
          <a:p>
            <a:pPr marL="0" indent="0">
              <a:buNone/>
            </a:pPr>
            <a:r>
              <a:rPr kumimoji="1" lang="ja-JP" altLang="en-US" sz="2800" dirty="0" smtClean="0">
                <a:solidFill>
                  <a:schemeClr val="bg2">
                    <a:lumMod val="10000"/>
                  </a:schemeClr>
                </a:solidFill>
              </a:rPr>
              <a:t>■国際平和支援法　　　（国連</a:t>
            </a:r>
            <a:r>
              <a:rPr kumimoji="1" lang="en-US" altLang="ja-JP" sz="2800" dirty="0" smtClean="0">
                <a:solidFill>
                  <a:schemeClr val="bg2">
                    <a:lumMod val="10000"/>
                  </a:schemeClr>
                </a:solidFill>
              </a:rPr>
              <a:t>PKO</a:t>
            </a:r>
            <a:r>
              <a:rPr kumimoji="1" lang="ja-JP" altLang="en-US" sz="2800" dirty="0" err="1" smtClean="0">
                <a:solidFill>
                  <a:schemeClr val="bg2">
                    <a:lumMod val="10000"/>
                  </a:schemeClr>
                </a:solidFill>
              </a:rPr>
              <a:t>への</a:t>
            </a:r>
            <a:r>
              <a:rPr kumimoji="1" lang="ja-JP" altLang="en-US" sz="2800" dirty="0" smtClean="0">
                <a:solidFill>
                  <a:schemeClr val="bg2">
                    <a:lumMod val="10000"/>
                  </a:schemeClr>
                </a:solidFill>
              </a:rPr>
              <a:t>協力）</a:t>
            </a:r>
            <a:endParaRPr kumimoji="1" lang="en-US" altLang="ja-JP" sz="2800" dirty="0" smtClean="0">
              <a:solidFill>
                <a:schemeClr val="bg2">
                  <a:lumMod val="10000"/>
                </a:schemeClr>
              </a:solidFill>
            </a:endParaRPr>
          </a:p>
          <a:p>
            <a:pPr marL="0" indent="0">
              <a:buNone/>
            </a:pPr>
            <a:r>
              <a:rPr lang="ja-JP" altLang="en-US" sz="2800" dirty="0">
                <a:solidFill>
                  <a:schemeClr val="bg2">
                    <a:lumMod val="10000"/>
                  </a:schemeClr>
                </a:solidFill>
              </a:rPr>
              <a:t>　</a:t>
            </a:r>
            <a:r>
              <a:rPr lang="ja-JP" altLang="en-US" sz="2800" dirty="0" smtClean="0">
                <a:solidFill>
                  <a:schemeClr val="bg2">
                    <a:lumMod val="10000"/>
                  </a:schemeClr>
                </a:solidFill>
              </a:rPr>
              <a:t>新設法案</a:t>
            </a:r>
            <a:endParaRPr kumimoji="1" lang="ja-JP" altLang="en-US" sz="2800" dirty="0">
              <a:solidFill>
                <a:schemeClr val="bg2">
                  <a:lumMod val="10000"/>
                </a:schemeClr>
              </a:solidFill>
            </a:endParaRPr>
          </a:p>
        </p:txBody>
      </p:sp>
    </p:spTree>
    <p:extLst>
      <p:ext uri="{BB962C8B-B14F-4D97-AF65-F5344CB8AC3E}">
        <p14:creationId xmlns:p14="http://schemas.microsoft.com/office/powerpoint/2010/main" val="2612185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29600" cy="1224136"/>
          </a:xfrm>
        </p:spPr>
        <p:txBody>
          <a:bodyPr/>
          <a:lstStyle/>
          <a:p>
            <a:pPr>
              <a:lnSpc>
                <a:spcPts val="5000"/>
              </a:lnSpc>
            </a:pPr>
            <a:r>
              <a:rPr lang="ja-JP" altLang="ja-JP" sz="3600" b="1" dirty="0">
                <a:effectLst/>
              </a:rPr>
              <a:t>（２）後方支援も拡大。その問題点</a:t>
            </a:r>
            <a:r>
              <a:rPr kumimoji="1" lang="ja-JP" altLang="en-US" sz="3600" dirty="0" smtClean="0"/>
              <a:t>①</a:t>
            </a:r>
            <a:r>
              <a:rPr kumimoji="1" lang="en-US" altLang="ja-JP" sz="3600" dirty="0" smtClean="0"/>
              <a:t/>
            </a:r>
            <a:br>
              <a:rPr kumimoji="1" lang="en-US" altLang="ja-JP" sz="3600" dirty="0" smtClean="0"/>
            </a:br>
            <a:endParaRPr kumimoji="1" lang="ja-JP" altLang="en-US" sz="2400" dirty="0"/>
          </a:p>
        </p:txBody>
      </p:sp>
      <p:sp>
        <p:nvSpPr>
          <p:cNvPr id="3" name="コンテンツ プレースホルダー 2"/>
          <p:cNvSpPr>
            <a:spLocks noGrp="1"/>
          </p:cNvSpPr>
          <p:nvPr>
            <p:ph idx="1"/>
          </p:nvPr>
        </p:nvSpPr>
        <p:spPr>
          <a:xfrm>
            <a:off x="539552" y="1844824"/>
            <a:ext cx="8229600" cy="4104456"/>
          </a:xfrm>
        </p:spPr>
        <p:txBody>
          <a:bodyPr>
            <a:normAutofit lnSpcReduction="10000"/>
          </a:bodyPr>
          <a:lstStyle/>
          <a:p>
            <a:pPr marL="0" indent="0">
              <a:buNone/>
            </a:pPr>
            <a:r>
              <a:rPr lang="ja-JP" altLang="en-US" dirty="0"/>
              <a:t>・</a:t>
            </a:r>
            <a:r>
              <a:rPr lang="ja-JP" altLang="en-US" dirty="0">
                <a:solidFill>
                  <a:schemeClr val="tx1">
                    <a:lumMod val="95000"/>
                    <a:lumOff val="5000"/>
                  </a:schemeClr>
                </a:solidFill>
              </a:rPr>
              <a:t>「重要影響事態」と認定されたら、他国（米軍）の武力行使への「後方支援」を行う。</a:t>
            </a:r>
          </a:p>
          <a:p>
            <a:r>
              <a:rPr lang="ja-JP" altLang="en-US" dirty="0">
                <a:solidFill>
                  <a:schemeClr val="tx1">
                    <a:lumMod val="95000"/>
                    <a:lumOff val="5000"/>
                  </a:schemeClr>
                </a:solidFill>
              </a:rPr>
              <a:t>→外国の指揮下にある軍事行動の</a:t>
            </a:r>
            <a:r>
              <a:rPr lang="ja-JP" altLang="en-US" dirty="0" smtClean="0">
                <a:solidFill>
                  <a:schemeClr val="tx1">
                    <a:lumMod val="95000"/>
                    <a:lumOff val="5000"/>
                  </a:schemeClr>
                </a:solidFill>
              </a:rPr>
              <a:t>下請け→「</a:t>
            </a:r>
            <a:r>
              <a:rPr lang="ja-JP" altLang="en-US" dirty="0">
                <a:solidFill>
                  <a:schemeClr val="tx1">
                    <a:lumMod val="95000"/>
                    <a:lumOff val="5000"/>
                  </a:schemeClr>
                </a:solidFill>
              </a:rPr>
              <a:t>後方支援」活動を「日本国憲法」の枠内に収めることは、不可能→結果的に武力行使と一体化することを避けられない</a:t>
            </a:r>
          </a:p>
          <a:p>
            <a:r>
              <a:rPr lang="ja-JP" altLang="en-US" dirty="0">
                <a:solidFill>
                  <a:schemeClr val="tx1">
                    <a:lumMod val="95000"/>
                    <a:lumOff val="5000"/>
                  </a:schemeClr>
                </a:solidFill>
              </a:rPr>
              <a:t>・「現に戦闘が行われている地域」以外なら活動可能</a:t>
            </a:r>
            <a:r>
              <a:rPr lang="en-US" altLang="ja-JP" dirty="0">
                <a:solidFill>
                  <a:schemeClr val="tx1">
                    <a:lumMod val="95000"/>
                    <a:lumOff val="5000"/>
                  </a:schemeClr>
                </a:solidFill>
              </a:rPr>
              <a:t>…</a:t>
            </a:r>
            <a:r>
              <a:rPr lang="ja-JP" altLang="en-US" dirty="0">
                <a:solidFill>
                  <a:schemeClr val="tx1">
                    <a:lumMod val="95000"/>
                    <a:lumOff val="5000"/>
                  </a:schemeClr>
                </a:solidFill>
              </a:rPr>
              <a:t>これまでより自衛隊員の戦闘リスク増大</a:t>
            </a:r>
          </a:p>
          <a:p>
            <a:r>
              <a:rPr lang="ja-JP" altLang="en-US" dirty="0">
                <a:solidFill>
                  <a:schemeClr val="tx1">
                    <a:lumMod val="95000"/>
                    <a:lumOff val="5000"/>
                  </a:schemeClr>
                </a:solidFill>
              </a:rPr>
              <a:t>・活動内容に「弾薬」の輸送・提供が含まれることになった（解禁）</a:t>
            </a:r>
            <a:r>
              <a:rPr lang="en-US" altLang="ja-JP" dirty="0">
                <a:solidFill>
                  <a:schemeClr val="tx1">
                    <a:lumMod val="95000"/>
                    <a:lumOff val="5000"/>
                  </a:schemeClr>
                </a:solidFill>
              </a:rPr>
              <a:t>…→</a:t>
            </a:r>
            <a:r>
              <a:rPr lang="ja-JP" altLang="en-US" dirty="0">
                <a:solidFill>
                  <a:schemeClr val="tx1">
                    <a:lumMod val="95000"/>
                    <a:lumOff val="5000"/>
                  </a:schemeClr>
                </a:solidFill>
              </a:rPr>
              <a:t>武力行使と一体化</a:t>
            </a:r>
          </a:p>
          <a:p>
            <a:r>
              <a:rPr lang="ja-JP" altLang="en-US" dirty="0">
                <a:solidFill>
                  <a:schemeClr val="tx1">
                    <a:lumMod val="95000"/>
                    <a:lumOff val="5000"/>
                  </a:schemeClr>
                </a:solidFill>
              </a:rPr>
              <a:t>　　</a:t>
            </a:r>
            <a:r>
              <a:rPr lang="en-US" altLang="ja-JP" dirty="0">
                <a:solidFill>
                  <a:schemeClr val="tx1">
                    <a:lumMod val="95000"/>
                    <a:lumOff val="5000"/>
                  </a:schemeClr>
                </a:solidFill>
              </a:rPr>
              <a:t>2014</a:t>
            </a:r>
            <a:r>
              <a:rPr lang="ja-JP" altLang="en-US" dirty="0">
                <a:solidFill>
                  <a:schemeClr val="tx1">
                    <a:lumMod val="95000"/>
                    <a:lumOff val="5000"/>
                  </a:schemeClr>
                </a:solidFill>
              </a:rPr>
              <a:t>年</a:t>
            </a:r>
            <a:r>
              <a:rPr lang="en-US" altLang="ja-JP" dirty="0">
                <a:solidFill>
                  <a:schemeClr val="tx1">
                    <a:lumMod val="95000"/>
                    <a:lumOff val="5000"/>
                  </a:schemeClr>
                </a:solidFill>
              </a:rPr>
              <a:t>4</a:t>
            </a:r>
            <a:r>
              <a:rPr lang="ja-JP" altLang="en-US" dirty="0">
                <a:solidFill>
                  <a:schemeClr val="tx1">
                    <a:lumMod val="95000"/>
                    <a:lumOff val="5000"/>
                  </a:schemeClr>
                </a:solidFill>
              </a:rPr>
              <a:t>月閣議決定によって、すでに「武器」の輸出は解禁されている。</a:t>
            </a:r>
          </a:p>
          <a:p>
            <a:endParaRPr lang="en-US" altLang="ja-JP" dirty="0" smtClean="0"/>
          </a:p>
          <a:p>
            <a:endParaRPr kumimoji="1" lang="ja-JP" altLang="en-US" dirty="0"/>
          </a:p>
        </p:txBody>
      </p:sp>
    </p:spTree>
    <p:extLst>
      <p:ext uri="{BB962C8B-B14F-4D97-AF65-F5344CB8AC3E}">
        <p14:creationId xmlns:p14="http://schemas.microsoft.com/office/powerpoint/2010/main" val="461013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008112"/>
          </a:xfrm>
        </p:spPr>
        <p:txBody>
          <a:bodyPr/>
          <a:lstStyle/>
          <a:p>
            <a:r>
              <a:rPr lang="ja-JP" altLang="en-US" sz="4000" dirty="0"/>
              <a:t>「後方支援」の問題点②</a:t>
            </a:r>
          </a:p>
        </p:txBody>
      </p:sp>
      <p:sp>
        <p:nvSpPr>
          <p:cNvPr id="3" name="コンテンツ プレースホルダー 2"/>
          <p:cNvSpPr>
            <a:spLocks noGrp="1"/>
          </p:cNvSpPr>
          <p:nvPr>
            <p:ph idx="1"/>
          </p:nvPr>
        </p:nvSpPr>
        <p:spPr>
          <a:xfrm>
            <a:off x="457200" y="1412776"/>
            <a:ext cx="8229600" cy="4713387"/>
          </a:xfrm>
        </p:spPr>
        <p:txBody>
          <a:bodyPr>
            <a:normAutofit fontScale="77500" lnSpcReduction="20000"/>
          </a:bodyPr>
          <a:lstStyle/>
          <a:p>
            <a:pPr marL="0" indent="0">
              <a:buNone/>
            </a:pPr>
            <a:r>
              <a:rPr lang="ja-JP" altLang="en-US" sz="2600" dirty="0">
                <a:solidFill>
                  <a:srgbClr val="C00000"/>
                </a:solidFill>
              </a:rPr>
              <a:t>どう変わる</a:t>
            </a:r>
            <a:r>
              <a:rPr lang="ja-JP" altLang="en-US" sz="2600" dirty="0" smtClean="0">
                <a:solidFill>
                  <a:srgbClr val="C00000"/>
                </a:solidFill>
              </a:rPr>
              <a:t>？</a:t>
            </a:r>
            <a:endParaRPr lang="en-US" altLang="ja-JP" sz="2600" dirty="0" smtClean="0">
              <a:solidFill>
                <a:srgbClr val="C00000"/>
              </a:solidFill>
            </a:endParaRPr>
          </a:p>
          <a:p>
            <a:pPr marL="0" indent="0">
              <a:buNone/>
            </a:pPr>
            <a:endParaRPr lang="en-US" altLang="ja-JP" sz="2600" dirty="0">
              <a:solidFill>
                <a:srgbClr val="C00000"/>
              </a:solidFill>
            </a:endParaRPr>
          </a:p>
          <a:p>
            <a:pPr marL="0" indent="0">
              <a:buNone/>
            </a:pPr>
            <a:r>
              <a:rPr lang="ja-JP" altLang="en-US" sz="3100" dirty="0">
                <a:solidFill>
                  <a:srgbClr val="002060"/>
                </a:solidFill>
              </a:rPr>
              <a:t>・「重要影響事態」と認定されたら、他国（米軍など）の武力行使への「後方支援」を行う</a:t>
            </a:r>
            <a:r>
              <a:rPr lang="ja-JP" altLang="en-US" sz="3100" dirty="0" smtClean="0">
                <a:solidFill>
                  <a:srgbClr val="002060"/>
                </a:solidFill>
              </a:rPr>
              <a:t>。</a:t>
            </a:r>
            <a:endParaRPr lang="en-US" altLang="ja-JP" sz="3100" dirty="0" smtClean="0">
              <a:solidFill>
                <a:srgbClr val="002060"/>
              </a:solidFill>
            </a:endParaRPr>
          </a:p>
          <a:p>
            <a:pPr marL="0" indent="0">
              <a:buNone/>
            </a:pPr>
            <a:endParaRPr lang="en-US" altLang="ja-JP" sz="3100" dirty="0">
              <a:solidFill>
                <a:srgbClr val="002060"/>
              </a:solidFill>
            </a:endParaRPr>
          </a:p>
          <a:p>
            <a:pPr marL="0" indent="0">
              <a:buNone/>
            </a:pPr>
            <a:r>
              <a:rPr lang="ja-JP" altLang="en-US" sz="3100" dirty="0">
                <a:solidFill>
                  <a:srgbClr val="002060"/>
                </a:solidFill>
              </a:rPr>
              <a:t>→「後方支援」活動を「日本国憲法」の枠内に収めることは、不可能になるのでは？</a:t>
            </a:r>
            <a:r>
              <a:rPr lang="ja-JP" altLang="en-US" sz="2600" dirty="0">
                <a:solidFill>
                  <a:srgbClr val="002060"/>
                </a:solidFill>
                <a:latin typeface="AR P丸ゴシック体M" panose="020B0600010101010101" pitchFamily="50" charset="-128"/>
                <a:ea typeface="AR P丸ゴシック体M" panose="020B0600010101010101" pitchFamily="50" charset="-128"/>
              </a:rPr>
              <a:t>（外国が指揮</a:t>
            </a:r>
            <a:r>
              <a:rPr lang="ja-JP" altLang="en-US" sz="2600" dirty="0" smtClean="0">
                <a:solidFill>
                  <a:srgbClr val="002060"/>
                </a:solidFill>
                <a:latin typeface="AR P丸ゴシック体M" panose="020B0600010101010101" pitchFamily="50" charset="-128"/>
                <a:ea typeface="AR P丸ゴシック体M" panose="020B0600010101010101" pitchFamily="50" charset="-128"/>
              </a:rPr>
              <a:t>する軍隊の下請け）</a:t>
            </a:r>
            <a:endParaRPr lang="en-US" altLang="ja-JP" sz="2600" dirty="0">
              <a:solidFill>
                <a:srgbClr val="002060"/>
              </a:solidFill>
              <a:latin typeface="AR P丸ゴシック体M" panose="020B0600010101010101" pitchFamily="50" charset="-128"/>
              <a:ea typeface="AR P丸ゴシック体M" panose="020B0600010101010101" pitchFamily="50" charset="-128"/>
            </a:endParaRPr>
          </a:p>
          <a:p>
            <a:pPr marL="0" indent="0">
              <a:buNone/>
            </a:pPr>
            <a:endParaRPr lang="en-US" altLang="ja-JP" sz="3100" dirty="0">
              <a:solidFill>
                <a:srgbClr val="600000"/>
              </a:solidFill>
            </a:endParaRPr>
          </a:p>
          <a:p>
            <a:r>
              <a:rPr lang="ja-JP" altLang="ja-JP" sz="2800" dirty="0" smtClean="0">
                <a:solidFill>
                  <a:schemeClr val="tx1">
                    <a:lumMod val="95000"/>
                    <a:lumOff val="5000"/>
                  </a:schemeClr>
                </a:solidFill>
              </a:rPr>
              <a:t>「</a:t>
            </a:r>
            <a:r>
              <a:rPr lang="ja-JP" altLang="ja-JP" sz="2800" dirty="0">
                <a:solidFill>
                  <a:schemeClr val="tx1">
                    <a:lumMod val="95000"/>
                    <a:lumOff val="5000"/>
                  </a:schemeClr>
                </a:solidFill>
              </a:rPr>
              <a:t>現に戦闘が行われている地域」以外なら活動可能と</a:t>
            </a:r>
            <a:r>
              <a:rPr lang="ja-JP" altLang="ja-JP" sz="2800" dirty="0" smtClean="0">
                <a:solidFill>
                  <a:schemeClr val="tx1">
                    <a:lumMod val="95000"/>
                    <a:lumOff val="5000"/>
                  </a:schemeClr>
                </a:solidFill>
              </a:rPr>
              <a:t>した</a:t>
            </a:r>
            <a:endParaRPr lang="en-US" altLang="ja-JP" sz="2800" dirty="0" smtClean="0">
              <a:solidFill>
                <a:schemeClr val="tx1">
                  <a:lumMod val="95000"/>
                  <a:lumOff val="5000"/>
                </a:schemeClr>
              </a:solidFill>
            </a:endParaRPr>
          </a:p>
          <a:p>
            <a:pPr marL="0" indent="0">
              <a:buNone/>
            </a:pPr>
            <a:r>
              <a:rPr lang="ja-JP" altLang="en-US" sz="2800" dirty="0">
                <a:solidFill>
                  <a:schemeClr val="tx1">
                    <a:lumMod val="95000"/>
                    <a:lumOff val="5000"/>
                  </a:schemeClr>
                </a:solidFill>
              </a:rPr>
              <a:t>　</a:t>
            </a:r>
            <a:r>
              <a:rPr lang="ja-JP" altLang="en-US" sz="2800" dirty="0" smtClean="0">
                <a:solidFill>
                  <a:schemeClr val="tx1">
                    <a:lumMod val="95000"/>
                    <a:lumOff val="5000"/>
                  </a:schemeClr>
                </a:solidFill>
              </a:rPr>
              <a:t>　　→こ</a:t>
            </a:r>
            <a:r>
              <a:rPr lang="ja-JP" altLang="ja-JP" sz="2800" dirty="0" smtClean="0">
                <a:solidFill>
                  <a:schemeClr val="tx1">
                    <a:lumMod val="95000"/>
                    <a:lumOff val="5000"/>
                  </a:schemeClr>
                </a:solidFill>
              </a:rPr>
              <a:t>れまで</a:t>
            </a:r>
            <a:r>
              <a:rPr lang="ja-JP" altLang="ja-JP" sz="2800" dirty="0">
                <a:solidFill>
                  <a:schemeClr val="tx1">
                    <a:lumMod val="95000"/>
                    <a:lumOff val="5000"/>
                  </a:schemeClr>
                </a:solidFill>
              </a:rPr>
              <a:t>より自衛隊員の戦闘リスク</a:t>
            </a:r>
            <a:r>
              <a:rPr lang="ja-JP" altLang="ja-JP" sz="2800" dirty="0" smtClean="0">
                <a:solidFill>
                  <a:schemeClr val="tx1">
                    <a:lumMod val="95000"/>
                    <a:lumOff val="5000"/>
                  </a:schemeClr>
                </a:solidFill>
              </a:rPr>
              <a:t>増大</a:t>
            </a:r>
            <a:endParaRPr lang="en-US" altLang="ja-JP" sz="2800" dirty="0" smtClean="0">
              <a:solidFill>
                <a:schemeClr val="tx1">
                  <a:lumMod val="95000"/>
                  <a:lumOff val="5000"/>
                </a:schemeClr>
              </a:solidFill>
            </a:endParaRPr>
          </a:p>
          <a:p>
            <a:endParaRPr lang="ja-JP" altLang="ja-JP" sz="2800" dirty="0">
              <a:solidFill>
                <a:schemeClr val="tx1">
                  <a:lumMod val="95000"/>
                  <a:lumOff val="5000"/>
                </a:schemeClr>
              </a:solidFill>
            </a:endParaRPr>
          </a:p>
          <a:p>
            <a:r>
              <a:rPr lang="ja-JP" altLang="ja-JP" sz="2800" dirty="0" smtClean="0">
                <a:solidFill>
                  <a:schemeClr val="tx1">
                    <a:lumMod val="95000"/>
                    <a:lumOff val="5000"/>
                  </a:schemeClr>
                </a:solidFill>
              </a:rPr>
              <a:t>活動</a:t>
            </a:r>
            <a:r>
              <a:rPr lang="ja-JP" altLang="ja-JP" sz="2800" dirty="0">
                <a:solidFill>
                  <a:schemeClr val="tx1">
                    <a:lumMod val="95000"/>
                    <a:lumOff val="5000"/>
                  </a:schemeClr>
                </a:solidFill>
              </a:rPr>
              <a:t>内容に「弾薬」の輸送・提供が含まれることに</a:t>
            </a:r>
            <a:r>
              <a:rPr lang="ja-JP" altLang="ja-JP" sz="2800" dirty="0" smtClean="0">
                <a:solidFill>
                  <a:schemeClr val="tx1">
                    <a:lumMod val="95000"/>
                    <a:lumOff val="5000"/>
                  </a:schemeClr>
                </a:solidFill>
              </a:rPr>
              <a:t>なった</a:t>
            </a:r>
            <a:endParaRPr lang="en-US" altLang="ja-JP" sz="2800" dirty="0" smtClean="0">
              <a:solidFill>
                <a:schemeClr val="tx1">
                  <a:lumMod val="95000"/>
                  <a:lumOff val="5000"/>
                </a:schemeClr>
              </a:solidFill>
            </a:endParaRPr>
          </a:p>
          <a:p>
            <a:pPr marL="0" indent="0">
              <a:buNone/>
            </a:pPr>
            <a:r>
              <a:rPr lang="ja-JP" altLang="en-US" sz="2800" dirty="0">
                <a:solidFill>
                  <a:schemeClr val="tx1">
                    <a:lumMod val="95000"/>
                    <a:lumOff val="5000"/>
                  </a:schemeClr>
                </a:solidFill>
              </a:rPr>
              <a:t>　</a:t>
            </a:r>
            <a:r>
              <a:rPr lang="ja-JP" altLang="en-US" sz="2800" dirty="0" smtClean="0">
                <a:solidFill>
                  <a:schemeClr val="tx1">
                    <a:lumMod val="95000"/>
                    <a:lumOff val="5000"/>
                  </a:schemeClr>
                </a:solidFill>
              </a:rPr>
              <a:t>　　</a:t>
            </a:r>
            <a:r>
              <a:rPr lang="ja-JP" altLang="ja-JP" sz="2800" dirty="0" smtClean="0">
                <a:solidFill>
                  <a:schemeClr val="tx1">
                    <a:lumMod val="95000"/>
                    <a:lumOff val="5000"/>
                  </a:schemeClr>
                </a:solidFill>
              </a:rPr>
              <a:t>→</a:t>
            </a:r>
            <a:r>
              <a:rPr lang="ja-JP" altLang="ja-JP" sz="2800" dirty="0">
                <a:solidFill>
                  <a:schemeClr val="tx1">
                    <a:lumMod val="95000"/>
                    <a:lumOff val="5000"/>
                  </a:schemeClr>
                </a:solidFill>
              </a:rPr>
              <a:t>武力行使との</a:t>
            </a:r>
            <a:r>
              <a:rPr lang="ja-JP" altLang="ja-JP" sz="2800" dirty="0" smtClean="0">
                <a:solidFill>
                  <a:schemeClr val="tx1">
                    <a:lumMod val="95000"/>
                    <a:lumOff val="5000"/>
                  </a:schemeClr>
                </a:solidFill>
              </a:rPr>
              <a:t>一体化</a:t>
            </a:r>
            <a:r>
              <a:rPr lang="ja-JP" altLang="en-US" sz="2800" dirty="0" smtClean="0">
                <a:solidFill>
                  <a:schemeClr val="tx1">
                    <a:lumMod val="95000"/>
                    <a:lumOff val="5000"/>
                  </a:schemeClr>
                </a:solidFill>
              </a:rPr>
              <a:t>。</a:t>
            </a:r>
            <a:endParaRPr lang="ja-JP" altLang="ja-JP" sz="2800" dirty="0">
              <a:solidFill>
                <a:schemeClr val="tx1">
                  <a:lumMod val="95000"/>
                  <a:lumOff val="5000"/>
                </a:schemeClr>
              </a:solidFill>
            </a:endParaRPr>
          </a:p>
          <a:p>
            <a:pPr marL="0" indent="0">
              <a:buNone/>
            </a:pPr>
            <a:endParaRPr lang="en-US" altLang="ja-JP" sz="2800" dirty="0" smtClean="0">
              <a:solidFill>
                <a:srgbClr val="600000"/>
              </a:solidFill>
            </a:endParaRPr>
          </a:p>
          <a:p>
            <a:endParaRPr kumimoji="1" lang="en-US" altLang="ja-JP" dirty="0"/>
          </a:p>
          <a:p>
            <a:endParaRPr kumimoji="1" lang="en-US" altLang="ja-JP" dirty="0" smtClean="0"/>
          </a:p>
          <a:p>
            <a:endParaRPr lang="en-US" altLang="ja-JP" dirty="0"/>
          </a:p>
          <a:p>
            <a:endParaRPr kumimoji="1" lang="en-US" altLang="ja-JP" dirty="0" smtClean="0"/>
          </a:p>
          <a:p>
            <a:endParaRPr kumimoji="1" lang="ja-JP" altLang="en-US" dirty="0"/>
          </a:p>
        </p:txBody>
      </p:sp>
    </p:spTree>
    <p:extLst>
      <p:ext uri="{BB962C8B-B14F-4D97-AF65-F5344CB8AC3E}">
        <p14:creationId xmlns:p14="http://schemas.microsoft.com/office/powerpoint/2010/main" val="710256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lstStyle/>
          <a:p>
            <a:pPr>
              <a:lnSpc>
                <a:spcPts val="5000"/>
              </a:lnSpc>
            </a:pPr>
            <a:r>
              <a:rPr kumimoji="1" lang="ja-JP" altLang="en-US" sz="4400" dirty="0" smtClean="0">
                <a:solidFill>
                  <a:schemeClr val="tx1"/>
                </a:solidFill>
              </a:rPr>
              <a:t>「グレーゾーン問題」</a:t>
            </a:r>
            <a:r>
              <a:rPr kumimoji="1" lang="en-US" altLang="ja-JP" sz="4400" dirty="0" smtClean="0">
                <a:solidFill>
                  <a:schemeClr val="tx1"/>
                </a:solidFill>
              </a:rPr>
              <a:t/>
            </a:r>
            <a:br>
              <a:rPr kumimoji="1" lang="en-US" altLang="ja-JP" sz="4400" dirty="0" smtClean="0">
                <a:solidFill>
                  <a:schemeClr val="tx1"/>
                </a:solidFill>
              </a:rPr>
            </a:br>
            <a:endParaRPr kumimoji="1" lang="ja-JP" altLang="en-US" sz="3600" dirty="0">
              <a:solidFill>
                <a:schemeClr val="tx1"/>
              </a:solidFill>
            </a:endParaRPr>
          </a:p>
        </p:txBody>
      </p:sp>
      <p:sp>
        <p:nvSpPr>
          <p:cNvPr id="3" name="コンテンツ プレースホルダー 2"/>
          <p:cNvSpPr>
            <a:spLocks noGrp="1"/>
          </p:cNvSpPr>
          <p:nvPr>
            <p:ph idx="1"/>
          </p:nvPr>
        </p:nvSpPr>
        <p:spPr>
          <a:xfrm>
            <a:off x="457200" y="1844824"/>
            <a:ext cx="8219256" cy="4536504"/>
          </a:xfrm>
        </p:spPr>
        <p:txBody>
          <a:bodyPr>
            <a:normAutofit fontScale="92500" lnSpcReduction="10000"/>
          </a:bodyPr>
          <a:lstStyle/>
          <a:p>
            <a:pPr marL="0" indent="0">
              <a:buNone/>
            </a:pPr>
            <a:r>
              <a:rPr lang="ja-JP" altLang="en-US" dirty="0" smtClean="0">
                <a:solidFill>
                  <a:schemeClr val="tx2">
                    <a:lumMod val="75000"/>
                  </a:schemeClr>
                </a:solidFill>
              </a:rPr>
              <a:t>・有事（非常事態）とは言えない状態で、警察や海上保安庁では対処しきれないと考えられる不穏な状態。外国の船団が日本周辺海域の島に勝手に上陸している</a:t>
            </a:r>
            <a:r>
              <a:rPr lang="en-US" altLang="ja-JP" dirty="0" smtClean="0">
                <a:solidFill>
                  <a:schemeClr val="tx2">
                    <a:lumMod val="75000"/>
                  </a:schemeClr>
                </a:solidFill>
              </a:rPr>
              <a:t>…</a:t>
            </a:r>
            <a:r>
              <a:rPr lang="ja-JP" altLang="en-US" dirty="0" smtClean="0">
                <a:solidFill>
                  <a:schemeClr val="tx2">
                    <a:lumMod val="75000"/>
                  </a:schemeClr>
                </a:solidFill>
              </a:rPr>
              <a:t>など。</a:t>
            </a:r>
            <a:endParaRPr lang="en-US" altLang="ja-JP" dirty="0">
              <a:solidFill>
                <a:schemeClr val="tx2">
                  <a:lumMod val="75000"/>
                </a:schemeClr>
              </a:solidFill>
            </a:endParaRPr>
          </a:p>
          <a:p>
            <a:pPr marL="0" indent="0">
              <a:buNone/>
            </a:pPr>
            <a:endParaRPr lang="en-US" altLang="ja-JP" dirty="0">
              <a:solidFill>
                <a:schemeClr val="tx2">
                  <a:lumMod val="75000"/>
                </a:schemeClr>
              </a:solidFill>
            </a:endParaRPr>
          </a:p>
          <a:p>
            <a:pPr marL="0" indent="0">
              <a:buNone/>
            </a:pPr>
            <a:r>
              <a:rPr lang="ja-JP" altLang="en-US" dirty="0" smtClean="0">
                <a:solidFill>
                  <a:schemeClr val="tx2">
                    <a:lumMod val="75000"/>
                  </a:schemeClr>
                </a:solidFill>
              </a:rPr>
              <a:t>・法制化されなかった「</a:t>
            </a:r>
            <a:r>
              <a:rPr lang="ja-JP" altLang="en-US" dirty="0">
                <a:solidFill>
                  <a:schemeClr val="tx2">
                    <a:lumMod val="75000"/>
                  </a:schemeClr>
                </a:solidFill>
              </a:rPr>
              <a:t>グレーゾーン事態」でも「後方支援」を行う。</a:t>
            </a:r>
            <a:endParaRPr lang="en-US" altLang="ja-JP" dirty="0">
              <a:solidFill>
                <a:schemeClr val="tx2">
                  <a:lumMod val="75000"/>
                </a:schemeClr>
              </a:solidFill>
            </a:endParaRPr>
          </a:p>
          <a:p>
            <a:pPr marL="0" indent="0">
              <a:buNone/>
            </a:pPr>
            <a:r>
              <a:rPr lang="ja-JP" altLang="en-US" dirty="0" smtClean="0">
                <a:solidFill>
                  <a:schemeClr val="tx2">
                    <a:lumMod val="75000"/>
                  </a:schemeClr>
                </a:solidFill>
              </a:rPr>
              <a:t>　→</a:t>
            </a:r>
            <a:r>
              <a:rPr lang="ja-JP" altLang="en-US" dirty="0">
                <a:solidFill>
                  <a:schemeClr val="tx2">
                    <a:lumMod val="75000"/>
                  </a:schemeClr>
                </a:solidFill>
              </a:rPr>
              <a:t>「有事の防衛」の話を踏み外していないか</a:t>
            </a:r>
            <a:endParaRPr lang="en-US" altLang="ja-JP" dirty="0">
              <a:solidFill>
                <a:schemeClr val="tx2">
                  <a:lumMod val="75000"/>
                </a:schemeClr>
              </a:solidFill>
            </a:endParaRPr>
          </a:p>
          <a:p>
            <a:pPr marL="0" indent="0">
              <a:buNone/>
            </a:pPr>
            <a:r>
              <a:rPr lang="ja-JP" altLang="en-US" dirty="0" smtClean="0">
                <a:solidFill>
                  <a:schemeClr val="tx2">
                    <a:lumMod val="75000"/>
                  </a:schemeClr>
                </a:solidFill>
              </a:rPr>
              <a:t>　→</a:t>
            </a:r>
            <a:r>
              <a:rPr lang="ja-JP" altLang="en-US" dirty="0">
                <a:solidFill>
                  <a:schemeClr val="tx2">
                    <a:lumMod val="75000"/>
                  </a:schemeClr>
                </a:solidFill>
              </a:rPr>
              <a:t>なぜ、その事態内容・活動内容を法制化しないのか？　　　（自衛隊法には「出動」の根拠規定はある</a:t>
            </a:r>
            <a:r>
              <a:rPr lang="ja-JP" altLang="en-US" dirty="0" smtClean="0">
                <a:solidFill>
                  <a:schemeClr val="tx2">
                    <a:lumMod val="75000"/>
                  </a:schemeClr>
                </a:solidFill>
              </a:rPr>
              <a:t>）</a:t>
            </a:r>
            <a:endParaRPr lang="en-US" altLang="ja-JP" dirty="0" smtClean="0">
              <a:solidFill>
                <a:schemeClr val="tx2">
                  <a:lumMod val="75000"/>
                </a:schemeClr>
              </a:solidFill>
            </a:endParaRPr>
          </a:p>
          <a:p>
            <a:pPr marL="0" indent="0">
              <a:buNone/>
            </a:pPr>
            <a:r>
              <a:rPr lang="ja-JP" altLang="en-US" dirty="0" smtClean="0">
                <a:solidFill>
                  <a:srgbClr val="C00000"/>
                </a:solidFill>
              </a:rPr>
              <a:t>「どう変わる？」</a:t>
            </a:r>
            <a:endParaRPr lang="en-US" altLang="ja-JP" dirty="0">
              <a:solidFill>
                <a:srgbClr val="C00000"/>
              </a:solidFill>
            </a:endParaRPr>
          </a:p>
          <a:p>
            <a:pPr marL="0" indent="0">
              <a:buNone/>
            </a:pPr>
            <a:r>
              <a:rPr lang="ja-JP" altLang="en-US" dirty="0" smtClean="0">
                <a:solidFill>
                  <a:schemeClr val="tx2">
                    <a:lumMod val="75000"/>
                  </a:schemeClr>
                </a:solidFill>
              </a:rPr>
              <a:t>　→</a:t>
            </a:r>
            <a:r>
              <a:rPr lang="ja-JP" altLang="en-US" dirty="0">
                <a:solidFill>
                  <a:schemeClr val="tx2">
                    <a:lumMod val="75000"/>
                  </a:schemeClr>
                </a:solidFill>
              </a:rPr>
              <a:t>活動内容と事態認定</a:t>
            </a:r>
            <a:r>
              <a:rPr lang="ja-JP" altLang="en-US" dirty="0" smtClean="0">
                <a:solidFill>
                  <a:schemeClr val="tx2">
                    <a:lumMod val="75000"/>
                  </a:schemeClr>
                </a:solidFill>
              </a:rPr>
              <a:t>を、電話</a:t>
            </a:r>
            <a:r>
              <a:rPr lang="ja-JP" altLang="en-US" dirty="0">
                <a:solidFill>
                  <a:schemeClr val="tx2">
                    <a:lumMod val="75000"/>
                  </a:schemeClr>
                </a:solidFill>
              </a:rPr>
              <a:t>による閣議決定に委ねるのでは、法的コントロールと民主的コントロールが</a:t>
            </a:r>
            <a:r>
              <a:rPr lang="ja-JP" altLang="en-US" dirty="0" smtClean="0">
                <a:solidFill>
                  <a:schemeClr val="tx2">
                    <a:lumMod val="75000"/>
                  </a:schemeClr>
                </a:solidFill>
              </a:rPr>
              <a:t>働かない・・・</a:t>
            </a:r>
            <a:endParaRPr lang="en-US" altLang="ja-JP" dirty="0" smtClean="0">
              <a:solidFill>
                <a:schemeClr val="tx2">
                  <a:lumMod val="75000"/>
                </a:schemeClr>
              </a:solidFill>
            </a:endParaRPr>
          </a:p>
          <a:p>
            <a:pPr marL="0" indent="0">
              <a:buNone/>
            </a:pPr>
            <a:r>
              <a:rPr lang="ja-JP" altLang="en-US" dirty="0" smtClean="0">
                <a:solidFill>
                  <a:schemeClr val="tx2">
                    <a:lumMod val="75000"/>
                  </a:schemeClr>
                </a:solidFill>
              </a:rPr>
              <a:t>　　</a:t>
            </a:r>
            <a:r>
              <a:rPr lang="ja-JP" altLang="en-US" dirty="0" smtClean="0">
                <a:solidFill>
                  <a:srgbClr val="800000"/>
                </a:solidFill>
              </a:rPr>
              <a:t>何がどうなるか、国民にはわからない。</a:t>
            </a:r>
            <a:endParaRPr lang="en-US" altLang="ja-JP" dirty="0">
              <a:solidFill>
                <a:srgbClr val="800000"/>
              </a:solidFill>
            </a:endParaRPr>
          </a:p>
          <a:p>
            <a:endParaRPr kumimoji="1" lang="ja-JP" altLang="en-US" dirty="0"/>
          </a:p>
        </p:txBody>
      </p:sp>
    </p:spTree>
    <p:extLst>
      <p:ext uri="{BB962C8B-B14F-4D97-AF65-F5344CB8AC3E}">
        <p14:creationId xmlns:p14="http://schemas.microsoft.com/office/powerpoint/2010/main" val="671721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296144"/>
          </a:xfrm>
        </p:spPr>
        <p:txBody>
          <a:bodyPr anchor="ctr"/>
          <a:lstStyle/>
          <a:p>
            <a:r>
              <a:rPr lang="ja-JP" altLang="en-US" sz="3600" dirty="0" smtClean="0">
                <a:solidFill>
                  <a:schemeClr val="bg2">
                    <a:lumMod val="10000"/>
                  </a:schemeClr>
                </a:solidFill>
              </a:rPr>
              <a:t>（４）国際</a:t>
            </a:r>
            <a:r>
              <a:rPr lang="ja-JP" altLang="en-US" sz="3600" dirty="0">
                <a:solidFill>
                  <a:schemeClr val="bg2">
                    <a:lumMod val="10000"/>
                  </a:schemeClr>
                </a:solidFill>
              </a:rPr>
              <a:t>平和</a:t>
            </a:r>
            <a:r>
              <a:rPr lang="ja-JP" altLang="en-US" sz="3600" dirty="0" smtClean="0">
                <a:solidFill>
                  <a:schemeClr val="bg2">
                    <a:lumMod val="10000"/>
                  </a:schemeClr>
                </a:solidFill>
              </a:rPr>
              <a:t>支援法と憲法の関係</a:t>
            </a:r>
            <a:endParaRPr kumimoji="1" lang="ja-JP" altLang="en-US" sz="3600" dirty="0"/>
          </a:p>
        </p:txBody>
      </p:sp>
      <p:sp>
        <p:nvSpPr>
          <p:cNvPr id="3" name="コンテンツ プレースホルダー 2"/>
          <p:cNvSpPr>
            <a:spLocks noGrp="1"/>
          </p:cNvSpPr>
          <p:nvPr>
            <p:ph idx="1"/>
          </p:nvPr>
        </p:nvSpPr>
        <p:spPr>
          <a:xfrm>
            <a:off x="457200" y="1772816"/>
            <a:ext cx="8229600" cy="4353347"/>
          </a:xfrm>
        </p:spPr>
        <p:txBody>
          <a:bodyPr>
            <a:normAutofit fontScale="92500" lnSpcReduction="10000"/>
          </a:bodyPr>
          <a:lstStyle/>
          <a:p>
            <a:pPr marL="0" indent="0">
              <a:buNone/>
            </a:pPr>
            <a:r>
              <a:rPr lang="ja-JP" altLang="en-US" sz="2800" dirty="0" smtClean="0">
                <a:solidFill>
                  <a:schemeClr val="tx2">
                    <a:lumMod val="75000"/>
                  </a:schemeClr>
                </a:solidFill>
              </a:rPr>
              <a:t>１．活動内容の拡大</a:t>
            </a:r>
            <a:r>
              <a:rPr lang="en-US" altLang="ja-JP" sz="2800" dirty="0" smtClean="0">
                <a:solidFill>
                  <a:schemeClr val="tx2">
                    <a:lumMod val="75000"/>
                  </a:schemeClr>
                </a:solidFill>
              </a:rPr>
              <a:t>―-</a:t>
            </a:r>
            <a:r>
              <a:rPr kumimoji="1" lang="ja-JP" altLang="en-US" sz="2800" dirty="0" smtClean="0">
                <a:solidFill>
                  <a:schemeClr val="tx2">
                    <a:lumMod val="75000"/>
                  </a:schemeClr>
                </a:solidFill>
              </a:rPr>
              <a:t>治安活動が含まれることと、これに伴う必要な武器使用の容認　→武力衝突を招来する可能性→武力行使と一体化</a:t>
            </a:r>
            <a:endParaRPr kumimoji="1" lang="en-US" altLang="ja-JP" sz="2800" dirty="0" smtClean="0">
              <a:solidFill>
                <a:schemeClr val="tx2">
                  <a:lumMod val="75000"/>
                </a:schemeClr>
              </a:solidFill>
            </a:endParaRPr>
          </a:p>
          <a:p>
            <a:endParaRPr kumimoji="1" lang="en-US" altLang="ja-JP" sz="2800" dirty="0" smtClean="0">
              <a:solidFill>
                <a:schemeClr val="bg2">
                  <a:lumMod val="10000"/>
                </a:schemeClr>
              </a:solidFill>
            </a:endParaRPr>
          </a:p>
          <a:p>
            <a:pPr marL="0" indent="0">
              <a:buNone/>
            </a:pPr>
            <a:r>
              <a:rPr lang="ja-JP" altLang="en-US" sz="2800" dirty="0">
                <a:solidFill>
                  <a:schemeClr val="tx2">
                    <a:lumMod val="75000"/>
                  </a:schemeClr>
                </a:solidFill>
              </a:rPr>
              <a:t>２．</a:t>
            </a:r>
            <a:r>
              <a:rPr lang="ja-JP" altLang="en-US" sz="2800" dirty="0" smtClean="0">
                <a:solidFill>
                  <a:schemeClr val="tx2">
                    <a:lumMod val="75000"/>
                  </a:schemeClr>
                </a:solidFill>
              </a:rPr>
              <a:t>後方支援活動の拡大</a:t>
            </a:r>
            <a:endParaRPr lang="en-US" altLang="ja-JP" sz="2800" dirty="0" smtClean="0">
              <a:solidFill>
                <a:schemeClr val="tx2">
                  <a:lumMod val="75000"/>
                </a:schemeClr>
              </a:solidFill>
            </a:endParaRPr>
          </a:p>
          <a:p>
            <a:pPr marL="0" indent="0">
              <a:buNone/>
            </a:pPr>
            <a:r>
              <a:rPr lang="ja-JP" altLang="en-US" sz="2200" dirty="0" smtClean="0">
                <a:solidFill>
                  <a:schemeClr val="tx2">
                    <a:lumMod val="75000"/>
                  </a:schemeClr>
                </a:solidFill>
              </a:rPr>
              <a:t>（集団的自衛権における「後方支援」と問題は同様）</a:t>
            </a:r>
            <a:endParaRPr kumimoji="1" lang="en-US" altLang="ja-JP" sz="2200" dirty="0" smtClean="0">
              <a:solidFill>
                <a:schemeClr val="tx2">
                  <a:lumMod val="75000"/>
                </a:schemeClr>
              </a:solidFill>
            </a:endParaRPr>
          </a:p>
          <a:p>
            <a:pPr marL="0" indent="0">
              <a:buNone/>
            </a:pPr>
            <a:r>
              <a:rPr kumimoji="1" lang="ja-JP" altLang="en-US" sz="2800" dirty="0" smtClean="0">
                <a:solidFill>
                  <a:schemeClr val="tx2">
                    <a:lumMod val="75000"/>
                  </a:schemeClr>
                </a:solidFill>
              </a:rPr>
              <a:t>　①「非戦闘地域」の指定を廃し、「現に戦闘が行われている地域」以外なら活動可能とした（例外と原則の反転）</a:t>
            </a:r>
            <a:endParaRPr kumimoji="1" lang="en-US" altLang="ja-JP" sz="2800" dirty="0" smtClean="0">
              <a:solidFill>
                <a:schemeClr val="tx2">
                  <a:lumMod val="75000"/>
                </a:schemeClr>
              </a:solidFill>
            </a:endParaRPr>
          </a:p>
          <a:p>
            <a:pPr marL="0" indent="0">
              <a:buNone/>
            </a:pPr>
            <a:r>
              <a:rPr lang="ja-JP" altLang="en-US" sz="2800" dirty="0" smtClean="0">
                <a:solidFill>
                  <a:schemeClr val="tx2">
                    <a:lumMod val="75000"/>
                  </a:schemeClr>
                </a:solidFill>
              </a:rPr>
              <a:t>　②活動内容に「弾薬」の輸送・提供が含まれる→武力行使との一体化</a:t>
            </a:r>
            <a:endParaRPr kumimoji="1" lang="ja-JP" altLang="en-US" sz="2800" dirty="0">
              <a:solidFill>
                <a:schemeClr val="tx2">
                  <a:lumMod val="75000"/>
                </a:schemeClr>
              </a:solidFill>
            </a:endParaRPr>
          </a:p>
        </p:txBody>
      </p:sp>
    </p:spTree>
    <p:extLst>
      <p:ext uri="{BB962C8B-B14F-4D97-AF65-F5344CB8AC3E}">
        <p14:creationId xmlns:p14="http://schemas.microsoft.com/office/powerpoint/2010/main" val="7067545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67544" y="260648"/>
            <a:ext cx="8229600" cy="1296144"/>
          </a:xfrm>
        </p:spPr>
        <p:txBody>
          <a:bodyPr anchor="ctr"/>
          <a:lstStyle/>
          <a:p>
            <a:r>
              <a:rPr lang="ja-JP" altLang="en-US" sz="3600" dirty="0" smtClean="0">
                <a:solidFill>
                  <a:schemeClr val="bg2">
                    <a:lumMod val="10000"/>
                  </a:schemeClr>
                </a:solidFill>
              </a:rPr>
              <a:t>各種関連法の施行で</a:t>
            </a:r>
            <a:r>
              <a:rPr lang="en-US" altLang="ja-JP" sz="3600" dirty="0" smtClean="0">
                <a:solidFill>
                  <a:schemeClr val="bg2">
                    <a:lumMod val="10000"/>
                  </a:schemeClr>
                </a:solidFill>
              </a:rPr>
              <a:t/>
            </a:r>
            <a:br>
              <a:rPr lang="en-US" altLang="ja-JP" sz="3600" dirty="0" smtClean="0">
                <a:solidFill>
                  <a:schemeClr val="bg2">
                    <a:lumMod val="10000"/>
                  </a:schemeClr>
                </a:solidFill>
              </a:rPr>
            </a:br>
            <a:r>
              <a:rPr lang="ja-JP" altLang="en-US" sz="3600" dirty="0">
                <a:solidFill>
                  <a:schemeClr val="bg2">
                    <a:lumMod val="10000"/>
                  </a:schemeClr>
                </a:solidFill>
              </a:rPr>
              <a:t>国民</a:t>
            </a:r>
            <a:r>
              <a:rPr lang="ja-JP" altLang="en-US" sz="3600" dirty="0" smtClean="0">
                <a:solidFill>
                  <a:schemeClr val="bg2">
                    <a:lumMod val="10000"/>
                  </a:schemeClr>
                </a:solidFill>
              </a:rPr>
              <a:t>の安全とリスクはどうなる？</a:t>
            </a:r>
            <a:endParaRPr kumimoji="1" lang="ja-JP" altLang="en-US" sz="3600" dirty="0"/>
          </a:p>
        </p:txBody>
      </p:sp>
      <p:sp>
        <p:nvSpPr>
          <p:cNvPr id="3" name="コンテンツ プレースホルダー 2"/>
          <p:cNvSpPr>
            <a:spLocks noGrp="1"/>
          </p:cNvSpPr>
          <p:nvPr>
            <p:ph idx="1"/>
          </p:nvPr>
        </p:nvSpPr>
        <p:spPr>
          <a:xfrm>
            <a:off x="611560" y="1772816"/>
            <a:ext cx="8157592" cy="4353347"/>
          </a:xfrm>
        </p:spPr>
        <p:txBody>
          <a:bodyPr>
            <a:normAutofit/>
          </a:bodyPr>
          <a:lstStyle/>
          <a:p>
            <a:pPr marL="0" indent="0">
              <a:buNone/>
            </a:pPr>
            <a:r>
              <a:rPr lang="ja-JP" altLang="en-US" sz="2600" dirty="0" smtClean="0">
                <a:solidFill>
                  <a:schemeClr val="tx2">
                    <a:lumMod val="75000"/>
                  </a:schemeClr>
                </a:solidFill>
              </a:rPr>
              <a:t>「イラク戦争」への反省：集団的自衛権行使と国際平和支援（</a:t>
            </a:r>
            <a:r>
              <a:rPr lang="en-US" altLang="ja-JP" sz="2600" dirty="0" smtClean="0">
                <a:solidFill>
                  <a:schemeClr val="tx2">
                    <a:lumMod val="75000"/>
                  </a:schemeClr>
                </a:solidFill>
              </a:rPr>
              <a:t>PKO</a:t>
            </a:r>
            <a:r>
              <a:rPr lang="ja-JP" altLang="en-US" sz="2600" dirty="0" smtClean="0">
                <a:solidFill>
                  <a:schemeClr val="tx2">
                    <a:lumMod val="75000"/>
                  </a:schemeClr>
                </a:solidFill>
              </a:rPr>
              <a:t>協力）の両方にまたがる問題。</a:t>
            </a:r>
            <a:endParaRPr lang="en-US" altLang="ja-JP" sz="2600" dirty="0" smtClean="0">
              <a:solidFill>
                <a:schemeClr val="tx2">
                  <a:lumMod val="75000"/>
                </a:schemeClr>
              </a:solidFill>
            </a:endParaRPr>
          </a:p>
          <a:p>
            <a:pPr marL="0" indent="0">
              <a:buNone/>
            </a:pPr>
            <a:endParaRPr lang="en-US" altLang="ja-JP" sz="2800" dirty="0" smtClean="0">
              <a:solidFill>
                <a:srgbClr val="002060"/>
              </a:solidFill>
            </a:endParaRPr>
          </a:p>
          <a:p>
            <a:pPr marL="0" indent="0">
              <a:buNone/>
            </a:pPr>
            <a:r>
              <a:rPr kumimoji="1" lang="ja-JP" altLang="en-US" dirty="0" smtClean="0">
                <a:solidFill>
                  <a:srgbClr val="FF0000"/>
                </a:solidFill>
              </a:rPr>
              <a:t>「どう変わる？」→　</a:t>
            </a:r>
            <a:r>
              <a:rPr kumimoji="1" lang="ja-JP" altLang="en-US" dirty="0" smtClean="0">
                <a:solidFill>
                  <a:schemeClr val="tx1"/>
                </a:solidFill>
              </a:rPr>
              <a:t>施行後、抑止力と実効性が高まる　</a:t>
            </a:r>
            <a:r>
              <a:rPr kumimoji="1" lang="en-US" altLang="ja-JP" dirty="0" smtClean="0">
                <a:solidFill>
                  <a:schemeClr val="tx1"/>
                </a:solidFill>
              </a:rPr>
              <a:t>vs</a:t>
            </a:r>
            <a:r>
              <a:rPr kumimoji="1" lang="ja-JP" altLang="en-US" dirty="0" smtClean="0">
                <a:solidFill>
                  <a:schemeClr val="tx1"/>
                </a:solidFill>
              </a:rPr>
              <a:t>　海外で日本人がテロ攻撃を受ける可能性、日本国内でテロ攻撃が行われる可能性が高まるとの予想</a:t>
            </a:r>
          </a:p>
          <a:p>
            <a:pPr marL="0" indent="0">
              <a:buNone/>
            </a:pPr>
            <a:r>
              <a:rPr lang="ja-JP" altLang="en-US" sz="1900" dirty="0" smtClean="0">
                <a:solidFill>
                  <a:schemeClr val="tx1"/>
                </a:solidFill>
                <a:latin typeface="AR P丸ゴシック体M" panose="020B0600010101010101" pitchFamily="50" charset="-128"/>
                <a:ea typeface="AR P丸ゴシック体M" panose="020B0600010101010101" pitchFamily="50" charset="-128"/>
              </a:rPr>
              <a:t>日本の自衛隊の海外活動が「アメリカの覇権維持拡大の戦争に軍事加担している」と見做され、イラク戦争以来の被害感情を持つ集団の敵愾心を煽り、日本に目を向けさせる可能性が高まる</a:t>
            </a:r>
            <a:r>
              <a:rPr lang="en-US" altLang="ja-JP" sz="1900" dirty="0" smtClean="0">
                <a:solidFill>
                  <a:schemeClr val="tx1"/>
                </a:solidFill>
                <a:latin typeface="AR P丸ゴシック体M" panose="020B0600010101010101" pitchFamily="50" charset="-128"/>
                <a:ea typeface="AR P丸ゴシック体M" panose="020B0600010101010101" pitchFamily="50" charset="-128"/>
              </a:rPr>
              <a:t>…</a:t>
            </a:r>
          </a:p>
          <a:p>
            <a:pPr marL="0" indent="0">
              <a:buNone/>
            </a:pPr>
            <a:r>
              <a:rPr lang="ja-JP" altLang="en-US" sz="1900" dirty="0" smtClean="0">
                <a:solidFill>
                  <a:schemeClr val="tx1"/>
                </a:solidFill>
                <a:latin typeface="AR P丸ゴシック体M" panose="020B0600010101010101" pitchFamily="50" charset="-128"/>
                <a:ea typeface="AR P丸ゴシック体M" panose="020B0600010101010101" pitchFamily="50" charset="-128"/>
              </a:rPr>
              <a:t>（</a:t>
            </a:r>
            <a:r>
              <a:rPr lang="en-US" altLang="ja-JP" sz="1900" dirty="0" smtClean="0">
                <a:solidFill>
                  <a:schemeClr val="tx1"/>
                </a:solidFill>
                <a:latin typeface="AR P丸ゴシック体M" panose="020B0600010101010101" pitchFamily="50" charset="-128"/>
                <a:ea typeface="AR P丸ゴシック体M" panose="020B0600010101010101" pitchFamily="50" charset="-128"/>
              </a:rPr>
              <a:t>2013</a:t>
            </a:r>
            <a:r>
              <a:rPr lang="ja-JP" altLang="en-US" sz="1900" dirty="0" smtClean="0">
                <a:solidFill>
                  <a:schemeClr val="tx1"/>
                </a:solidFill>
                <a:latin typeface="AR P丸ゴシック体M" panose="020B0600010101010101" pitchFamily="50" charset="-128"/>
                <a:ea typeface="AR P丸ゴシック体M" panose="020B0600010101010101" pitchFamily="50" charset="-128"/>
              </a:rPr>
              <a:t>年アルジェリア日揮襲撃事件、</a:t>
            </a:r>
            <a:r>
              <a:rPr lang="en-US" altLang="ja-JP" sz="1900" dirty="0" smtClean="0">
                <a:solidFill>
                  <a:schemeClr val="tx1"/>
                </a:solidFill>
                <a:latin typeface="AR P丸ゴシック体M" panose="020B0600010101010101" pitchFamily="50" charset="-128"/>
                <a:ea typeface="AR P丸ゴシック体M" panose="020B0600010101010101" pitchFamily="50" charset="-128"/>
              </a:rPr>
              <a:t>2003</a:t>
            </a:r>
            <a:r>
              <a:rPr lang="ja-JP" altLang="en-US" sz="1900" dirty="0" smtClean="0">
                <a:solidFill>
                  <a:schemeClr val="tx1"/>
                </a:solidFill>
                <a:latin typeface="AR P丸ゴシック体M" panose="020B0600010101010101" pitchFamily="50" charset="-128"/>
                <a:ea typeface="AR P丸ゴシック体M" panose="020B0600010101010101" pitchFamily="50" charset="-128"/>
              </a:rPr>
              <a:t>年イラク治安維持活動に協力した国へのテロ攻撃などを検証する必要が）</a:t>
            </a:r>
            <a:endParaRPr kumimoji="1" lang="ja-JP" altLang="en-US" sz="1900" dirty="0">
              <a:solidFill>
                <a:schemeClr val="tx1"/>
              </a:solidFill>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2045858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32656"/>
            <a:ext cx="8229600" cy="1872208"/>
          </a:xfrm>
        </p:spPr>
        <p:txBody>
          <a:bodyPr/>
          <a:lstStyle/>
          <a:p>
            <a:pPr>
              <a:lnSpc>
                <a:spcPts val="4400"/>
              </a:lnSpc>
            </a:pPr>
            <a:r>
              <a:rPr kumimoji="1" lang="ja-JP" altLang="en-US" sz="2400" b="1" dirty="0" smtClean="0">
                <a:solidFill>
                  <a:srgbClr val="FF0000"/>
                </a:solidFill>
                <a:latin typeface="AR P丸ゴシック体M" panose="020B0600010101010101" pitchFamily="50" charset="-128"/>
                <a:ea typeface="AR P丸ゴシック体M" panose="020B0600010101010101" pitchFamily="50" charset="-128"/>
              </a:rPr>
              <a:t>どう変わるべき？</a:t>
            </a:r>
            <a:r>
              <a:rPr kumimoji="1" lang="en-US" altLang="ja-JP" sz="2400" b="1" dirty="0" smtClean="0">
                <a:latin typeface="AR P丸ゴシック体M" panose="020B0600010101010101" pitchFamily="50" charset="-128"/>
                <a:ea typeface="AR P丸ゴシック体M" panose="020B0600010101010101" pitchFamily="50" charset="-128"/>
              </a:rPr>
              <a:t/>
            </a:r>
            <a:br>
              <a:rPr kumimoji="1" lang="en-US" altLang="ja-JP" sz="2400" b="1" dirty="0" smtClean="0">
                <a:latin typeface="AR P丸ゴシック体M" panose="020B0600010101010101" pitchFamily="50" charset="-128"/>
                <a:ea typeface="AR P丸ゴシック体M" panose="020B0600010101010101" pitchFamily="50" charset="-128"/>
              </a:rPr>
            </a:br>
            <a:r>
              <a:rPr kumimoji="1" lang="ja-JP" altLang="en-US" sz="3200" b="1" dirty="0" smtClean="0">
                <a:latin typeface="+mn-ea"/>
                <a:ea typeface="+mn-ea"/>
              </a:rPr>
              <a:t>国際社会の</a:t>
            </a:r>
            <a:r>
              <a:rPr lang="ja-JP" altLang="en-US" sz="3200" b="1" dirty="0" smtClean="0">
                <a:latin typeface="+mn-ea"/>
                <a:ea typeface="+mn-ea"/>
              </a:rPr>
              <a:t>平和のための貢献は、戦闘軍事以外で、たくさんの課題と方法が。</a:t>
            </a:r>
            <a:endParaRPr kumimoji="1" lang="ja-JP" altLang="en-US" sz="3200" b="1" dirty="0">
              <a:latin typeface="+mn-ea"/>
              <a:ea typeface="+mn-ea"/>
            </a:endParaRPr>
          </a:p>
        </p:txBody>
      </p:sp>
      <p:sp>
        <p:nvSpPr>
          <p:cNvPr id="3" name="コンテンツ プレースホルダー 2"/>
          <p:cNvSpPr>
            <a:spLocks noGrp="1"/>
          </p:cNvSpPr>
          <p:nvPr>
            <p:ph idx="1"/>
          </p:nvPr>
        </p:nvSpPr>
        <p:spPr>
          <a:xfrm>
            <a:off x="457200" y="2348880"/>
            <a:ext cx="8229600" cy="4032448"/>
          </a:xfrm>
        </p:spPr>
        <p:txBody>
          <a:bodyPr>
            <a:normAutofit/>
          </a:bodyPr>
          <a:lstStyle/>
          <a:p>
            <a:r>
              <a:rPr kumimoji="1" lang="ja-JP" altLang="en-US" dirty="0" smtClean="0">
                <a:solidFill>
                  <a:schemeClr val="bg2">
                    <a:lumMod val="10000"/>
                  </a:schemeClr>
                </a:solidFill>
              </a:rPr>
              <a:t>たとえば、難民への支援や受け入れ。</a:t>
            </a:r>
            <a:endParaRPr kumimoji="1" lang="en-US" altLang="ja-JP" dirty="0" smtClean="0">
              <a:solidFill>
                <a:schemeClr val="bg2">
                  <a:lumMod val="10000"/>
                </a:schemeClr>
              </a:solidFill>
            </a:endParaRPr>
          </a:p>
          <a:p>
            <a:r>
              <a:rPr lang="ja-JP" altLang="en-US" dirty="0">
                <a:solidFill>
                  <a:schemeClr val="bg2">
                    <a:lumMod val="10000"/>
                  </a:schemeClr>
                </a:solidFill>
              </a:rPr>
              <a:t>国際社会</a:t>
            </a:r>
            <a:r>
              <a:rPr lang="ja-JP" altLang="en-US" dirty="0" smtClean="0">
                <a:solidFill>
                  <a:schemeClr val="bg2">
                    <a:lumMod val="10000"/>
                  </a:schemeClr>
                </a:solidFill>
              </a:rPr>
              <a:t>における互助的な仕組みづくりへの参加、協力。</a:t>
            </a:r>
            <a:endParaRPr kumimoji="1" lang="en-US" altLang="ja-JP" dirty="0" smtClean="0">
              <a:solidFill>
                <a:schemeClr val="bg2">
                  <a:lumMod val="10000"/>
                </a:schemeClr>
              </a:solidFill>
            </a:endParaRPr>
          </a:p>
          <a:p>
            <a:pPr marL="0" indent="0">
              <a:buNone/>
            </a:pPr>
            <a:r>
              <a:rPr lang="ja-JP" altLang="en-US" dirty="0" smtClean="0">
                <a:solidFill>
                  <a:srgbClr val="800000"/>
                </a:solidFill>
              </a:rPr>
              <a:t>　　→他国の戦争被害者を受け入れない国が、何事かあったとき、他国から避難場所を提供してもらえるだろうか？</a:t>
            </a:r>
            <a:endParaRPr lang="en-US" altLang="ja-JP" dirty="0" smtClean="0">
              <a:solidFill>
                <a:srgbClr val="800000"/>
              </a:solidFill>
            </a:endParaRPr>
          </a:p>
          <a:p>
            <a:pPr marL="0" indent="0">
              <a:buNone/>
            </a:pPr>
            <a:endParaRPr lang="en-US" altLang="ja-JP" dirty="0" smtClean="0">
              <a:solidFill>
                <a:srgbClr val="800000"/>
              </a:solidFill>
            </a:endParaRPr>
          </a:p>
          <a:p>
            <a:r>
              <a:rPr kumimoji="1" lang="ja-JP" altLang="en-US" dirty="0">
                <a:solidFill>
                  <a:schemeClr val="tx1"/>
                </a:solidFill>
              </a:rPr>
              <a:t>世界</a:t>
            </a:r>
            <a:r>
              <a:rPr kumimoji="1" lang="ja-JP" altLang="en-US" dirty="0" smtClean="0">
                <a:solidFill>
                  <a:schemeClr val="tx1"/>
                </a:solidFill>
              </a:rPr>
              <a:t>で起きる文化的衝突を、本物の武力衝突にエスカレートさせない規範と仕組み作り、文化国家としての貢献を。</a:t>
            </a:r>
            <a:endParaRPr kumimoji="1" lang="en-US" altLang="ja-JP" dirty="0" smtClean="0">
              <a:solidFill>
                <a:schemeClr val="tx1"/>
              </a:solidFill>
            </a:endParaRPr>
          </a:p>
        </p:txBody>
      </p:sp>
    </p:spTree>
    <p:extLst>
      <p:ext uri="{BB962C8B-B14F-4D97-AF65-F5344CB8AC3E}">
        <p14:creationId xmlns:p14="http://schemas.microsoft.com/office/powerpoint/2010/main" val="197420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52128"/>
          </a:xfrm>
        </p:spPr>
        <p:txBody>
          <a:bodyPr/>
          <a:lstStyle/>
          <a:p>
            <a:r>
              <a:rPr kumimoji="1" lang="ja-JP" altLang="en-US" b="1" dirty="0" smtClean="0"/>
              <a:t>人権論の誤用に歯止めを</a:t>
            </a:r>
            <a:endParaRPr kumimoji="1" lang="ja-JP" altLang="en-US" b="1" dirty="0"/>
          </a:p>
        </p:txBody>
      </p:sp>
      <p:sp>
        <p:nvSpPr>
          <p:cNvPr id="3" name="コンテンツ プレースホルダー 2"/>
          <p:cNvSpPr>
            <a:spLocks noGrp="1"/>
          </p:cNvSpPr>
          <p:nvPr>
            <p:ph idx="1"/>
          </p:nvPr>
        </p:nvSpPr>
        <p:spPr>
          <a:xfrm>
            <a:off x="457200" y="1700808"/>
            <a:ext cx="8229600" cy="4752528"/>
          </a:xfrm>
        </p:spPr>
        <p:txBody>
          <a:bodyPr>
            <a:normAutofit lnSpcReduction="10000"/>
          </a:bodyPr>
          <a:lstStyle/>
          <a:p>
            <a:r>
              <a:rPr lang="ja-JP" altLang="en-US" sz="2800" dirty="0">
                <a:solidFill>
                  <a:schemeClr val="tx2">
                    <a:lumMod val="75000"/>
                  </a:schemeClr>
                </a:solidFill>
              </a:rPr>
              <a:t>新法制</a:t>
            </a:r>
            <a:r>
              <a:rPr lang="ja-JP" altLang="en-US" sz="2800" dirty="0" smtClean="0">
                <a:solidFill>
                  <a:schemeClr val="tx2">
                    <a:lumMod val="75000"/>
                  </a:schemeClr>
                </a:solidFill>
              </a:rPr>
              <a:t>の根拠となった</a:t>
            </a:r>
            <a:r>
              <a:rPr lang="ja-JP" altLang="en-US" sz="2800" dirty="0">
                <a:solidFill>
                  <a:schemeClr val="tx2">
                    <a:lumMod val="75000"/>
                  </a:schemeClr>
                </a:solidFill>
              </a:rPr>
              <a:t>憲法上の人権の</a:t>
            </a:r>
            <a:r>
              <a:rPr lang="ja-JP" altLang="en-US" sz="2800" dirty="0" smtClean="0">
                <a:solidFill>
                  <a:schemeClr val="tx2">
                    <a:lumMod val="75000"/>
                  </a:schemeClr>
                </a:solidFill>
              </a:rPr>
              <a:t>理解</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（政府の法案趣旨説明</a:t>
            </a: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a:t>
            </a:r>
            <a:r>
              <a:rPr lang="ja-JP" altLang="en-US" sz="2800" dirty="0" smtClean="0">
                <a:solidFill>
                  <a:schemeClr val="tx2">
                    <a:lumMod val="75000"/>
                  </a:schemeClr>
                </a:solidFill>
              </a:rPr>
              <a:t>には、重大</a:t>
            </a:r>
            <a:r>
              <a:rPr lang="ja-JP" altLang="en-US" sz="2800" dirty="0">
                <a:solidFill>
                  <a:schemeClr val="tx2">
                    <a:lumMod val="75000"/>
                  </a:schemeClr>
                </a:solidFill>
              </a:rPr>
              <a:t>な</a:t>
            </a:r>
            <a:r>
              <a:rPr lang="ja-JP" altLang="en-US" sz="2800" dirty="0" smtClean="0">
                <a:solidFill>
                  <a:schemeClr val="tx2">
                    <a:lumMod val="75000"/>
                  </a:schemeClr>
                </a:solidFill>
              </a:rPr>
              <a:t>問題</a:t>
            </a:r>
            <a:r>
              <a:rPr lang="ja-JP" altLang="en-US" sz="2800" dirty="0">
                <a:solidFill>
                  <a:schemeClr val="tx2">
                    <a:lumMod val="75000"/>
                  </a:schemeClr>
                </a:solidFill>
              </a:rPr>
              <a:t>が</a:t>
            </a:r>
            <a:r>
              <a:rPr lang="ja-JP" altLang="en-US" sz="2800" dirty="0" smtClean="0">
                <a:solidFill>
                  <a:schemeClr val="tx2">
                    <a:lumMod val="75000"/>
                  </a:schemeClr>
                </a:solidFill>
              </a:rPr>
              <a:t>。</a:t>
            </a:r>
            <a:endParaRPr lang="en-US" altLang="ja-JP" sz="2800" dirty="0" smtClean="0">
              <a:solidFill>
                <a:schemeClr val="tx2">
                  <a:lumMod val="75000"/>
                </a:schemeClr>
              </a:solidFill>
            </a:endParaRPr>
          </a:p>
          <a:p>
            <a:pPr marL="0" indent="0">
              <a:buNone/>
            </a:pPr>
            <a:endParaRPr lang="en-US" altLang="ja-JP" sz="2800" dirty="0" smtClean="0">
              <a:solidFill>
                <a:schemeClr val="tx2">
                  <a:lumMod val="75000"/>
                </a:schemeClr>
              </a:solidFill>
            </a:endParaRPr>
          </a:p>
          <a:p>
            <a:r>
              <a:rPr kumimoji="1" lang="ja-JP" altLang="en-US" sz="2800" dirty="0" smtClean="0">
                <a:solidFill>
                  <a:schemeClr val="tx2">
                    <a:lumMod val="75000"/>
                  </a:schemeClr>
                </a:solidFill>
              </a:rPr>
              <a:t>「平和のうちに生存する権利」（憲法前文）</a:t>
            </a:r>
            <a:endParaRPr kumimoji="1" lang="en-US" altLang="ja-JP" sz="2800" dirty="0" smtClean="0">
              <a:solidFill>
                <a:schemeClr val="tx2">
                  <a:lumMod val="75000"/>
                </a:schemeClr>
              </a:solidFill>
            </a:endParaRPr>
          </a:p>
          <a:p>
            <a:r>
              <a:rPr lang="ja-JP" altLang="en-US" sz="2800" dirty="0" smtClean="0">
                <a:solidFill>
                  <a:schemeClr val="tx2">
                    <a:lumMod val="75000"/>
                  </a:schemeClr>
                </a:solidFill>
              </a:rPr>
              <a:t>「生命、自由、幸福追求の権利」</a:t>
            </a:r>
            <a:endParaRPr kumimoji="1" lang="en-US" altLang="ja-JP" sz="2800" dirty="0">
              <a:solidFill>
                <a:schemeClr val="tx2">
                  <a:lumMod val="75000"/>
                </a:schemeClr>
              </a:solidFill>
            </a:endParaRPr>
          </a:p>
          <a:p>
            <a:r>
              <a:rPr lang="ja-JP" altLang="en-US" sz="2800" dirty="0">
                <a:solidFill>
                  <a:schemeClr val="tx2">
                    <a:lumMod val="75000"/>
                  </a:schemeClr>
                </a:solidFill>
              </a:rPr>
              <a:t>誤用</a:t>
            </a:r>
            <a:r>
              <a:rPr lang="ja-JP" altLang="en-US" sz="2800" dirty="0" smtClean="0">
                <a:solidFill>
                  <a:schemeClr val="tx2">
                    <a:lumMod val="75000"/>
                  </a:schemeClr>
                </a:solidFill>
              </a:rPr>
              <a:t>＝改憲</a:t>
            </a:r>
            <a:r>
              <a:rPr lang="ja-JP" altLang="en-US" sz="2800" dirty="0">
                <a:solidFill>
                  <a:schemeClr val="tx2">
                    <a:lumMod val="75000"/>
                  </a:schemeClr>
                </a:solidFill>
              </a:rPr>
              <a:t>の先取り</a:t>
            </a:r>
            <a:r>
              <a:rPr lang="ja-JP" altLang="en-US" sz="2800" dirty="0" smtClean="0">
                <a:solidFill>
                  <a:schemeClr val="tx2">
                    <a:lumMod val="75000"/>
                  </a:schemeClr>
                </a:solidFill>
              </a:rPr>
              <a:t>？</a:t>
            </a:r>
            <a:endParaRPr lang="en-US" altLang="ja-JP" sz="2800" dirty="0">
              <a:solidFill>
                <a:schemeClr val="tx2">
                  <a:lumMod val="75000"/>
                </a:schemeClr>
              </a:solidFill>
            </a:endParaRPr>
          </a:p>
          <a:p>
            <a:pPr marL="0" indent="0">
              <a:buNone/>
            </a:pPr>
            <a:endParaRPr lang="en-US" altLang="ja-JP" sz="2800" dirty="0" smtClean="0">
              <a:solidFill>
                <a:srgbClr val="002060"/>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rgbClr val="002060"/>
                </a:solidFill>
                <a:latin typeface="AR P丸ゴシック体M" panose="020B0600010101010101" pitchFamily="50" charset="-128"/>
                <a:ea typeface="AR P丸ゴシック体M" panose="020B0600010101010101" pitchFamily="50" charset="-128"/>
              </a:rPr>
              <a:t>（</a:t>
            </a:r>
            <a:r>
              <a:rPr lang="ja-JP" altLang="en-US" dirty="0">
                <a:solidFill>
                  <a:srgbClr val="002060"/>
                </a:solidFill>
                <a:latin typeface="AR P丸ゴシック体M" panose="020B0600010101010101" pitchFamily="50" charset="-128"/>
                <a:ea typeface="AR P丸ゴシック体M" panose="020B0600010101010101" pitchFamily="50" charset="-128"/>
              </a:rPr>
              <a:t>参考）志田陽子「幸福追求権、生命権、平和的生存権と安全保障</a:t>
            </a:r>
            <a:r>
              <a:rPr lang="en-US" altLang="ja-JP" dirty="0">
                <a:solidFill>
                  <a:srgbClr val="002060"/>
                </a:solidFill>
                <a:latin typeface="AR P丸ゴシック体M" panose="020B0600010101010101" pitchFamily="50" charset="-128"/>
                <a:ea typeface="AR P丸ゴシック体M" panose="020B0600010101010101" pitchFamily="50" charset="-128"/>
              </a:rPr>
              <a:t>――</a:t>
            </a:r>
            <a:r>
              <a:rPr lang="ja-JP" altLang="en-US" dirty="0">
                <a:solidFill>
                  <a:srgbClr val="002060"/>
                </a:solidFill>
                <a:latin typeface="AR P丸ゴシック体M" panose="020B0600010101010101" pitchFamily="50" charset="-128"/>
                <a:ea typeface="AR P丸ゴシック体M" panose="020B0600010101010101" pitchFamily="50" charset="-128"/>
              </a:rPr>
              <a:t>人権論の誤用に歯止めを」</a:t>
            </a:r>
            <a:endParaRPr lang="en-US" altLang="ja-JP" dirty="0">
              <a:solidFill>
                <a:srgbClr val="002060"/>
              </a:solidFill>
              <a:latin typeface="AR P丸ゴシック体M" panose="020B0600010101010101" pitchFamily="50" charset="-128"/>
              <a:ea typeface="AR P丸ゴシック体M" panose="020B0600010101010101" pitchFamily="50" charset="-128"/>
            </a:endParaRPr>
          </a:p>
          <a:p>
            <a:pPr marL="0" indent="0">
              <a:buNone/>
            </a:pPr>
            <a:r>
              <a:rPr lang="ja-JP" altLang="en-US" dirty="0">
                <a:solidFill>
                  <a:srgbClr val="002060"/>
                </a:solidFill>
                <a:latin typeface="AR P丸ゴシック体M" panose="020B0600010101010101" pitchFamily="50" charset="-128"/>
                <a:ea typeface="AR P丸ゴシック体M" panose="020B0600010101010101" pitchFamily="50" charset="-128"/>
              </a:rPr>
              <a:t>　電子ジャーナル「シノドス」</a:t>
            </a:r>
            <a:r>
              <a:rPr lang="en-US" altLang="ja-JP" dirty="0">
                <a:solidFill>
                  <a:srgbClr val="002060"/>
                </a:solidFill>
                <a:latin typeface="AR P丸ゴシック体M" panose="020B0600010101010101" pitchFamily="50" charset="-128"/>
                <a:ea typeface="AR P丸ゴシック体M" panose="020B0600010101010101" pitchFamily="50" charset="-128"/>
              </a:rPr>
              <a:t>2015</a:t>
            </a:r>
            <a:r>
              <a:rPr lang="ja-JP" altLang="en-US" dirty="0">
                <a:solidFill>
                  <a:srgbClr val="002060"/>
                </a:solidFill>
                <a:latin typeface="AR P丸ゴシック体M" panose="020B0600010101010101" pitchFamily="50" charset="-128"/>
                <a:ea typeface="AR P丸ゴシック体M" panose="020B0600010101010101" pitchFamily="50" charset="-128"/>
              </a:rPr>
              <a:t>年</a:t>
            </a:r>
            <a:r>
              <a:rPr lang="en-US" altLang="ja-JP" dirty="0">
                <a:solidFill>
                  <a:srgbClr val="002060"/>
                </a:solidFill>
                <a:latin typeface="AR P丸ゴシック体M" panose="020B0600010101010101" pitchFamily="50" charset="-128"/>
                <a:ea typeface="AR P丸ゴシック体M" panose="020B0600010101010101" pitchFamily="50" charset="-128"/>
              </a:rPr>
              <a:t>8</a:t>
            </a:r>
            <a:r>
              <a:rPr lang="ja-JP" altLang="en-US" dirty="0">
                <a:solidFill>
                  <a:srgbClr val="002060"/>
                </a:solidFill>
                <a:latin typeface="AR P丸ゴシック体M" panose="020B0600010101010101" pitchFamily="50" charset="-128"/>
                <a:ea typeface="AR P丸ゴシック体M" panose="020B0600010101010101" pitchFamily="50" charset="-128"/>
              </a:rPr>
              <a:t>月</a:t>
            </a:r>
            <a:r>
              <a:rPr lang="en-US" altLang="ja-JP" dirty="0">
                <a:solidFill>
                  <a:srgbClr val="002060"/>
                </a:solidFill>
                <a:latin typeface="AR P丸ゴシック体M" panose="020B0600010101010101" pitchFamily="50" charset="-128"/>
                <a:ea typeface="AR P丸ゴシック体M" panose="020B0600010101010101" pitchFamily="50" charset="-128"/>
              </a:rPr>
              <a:t>18</a:t>
            </a:r>
            <a:r>
              <a:rPr lang="ja-JP" altLang="en-US" dirty="0">
                <a:solidFill>
                  <a:srgbClr val="002060"/>
                </a:solidFill>
                <a:latin typeface="AR P丸ゴシック体M" panose="020B0600010101010101" pitchFamily="50" charset="-128"/>
                <a:ea typeface="AR P丸ゴシック体M" panose="020B0600010101010101" pitchFamily="50" charset="-128"/>
              </a:rPr>
              <a:t>日掲載</a:t>
            </a:r>
            <a:endParaRPr lang="en-US" altLang="ja-JP" dirty="0">
              <a:solidFill>
                <a:srgbClr val="002060"/>
              </a:solidFill>
              <a:latin typeface="AR P丸ゴシック体M" panose="020B0600010101010101" pitchFamily="50" charset="-128"/>
              <a:ea typeface="AR P丸ゴシック体M" panose="020B0600010101010101" pitchFamily="50" charset="-128"/>
            </a:endParaRPr>
          </a:p>
          <a:p>
            <a:pPr marL="0" indent="0">
              <a:buNone/>
            </a:pPr>
            <a:r>
              <a:rPr lang="ja-JP" altLang="en-US" dirty="0">
                <a:solidFill>
                  <a:srgbClr val="002060"/>
                </a:solidFill>
                <a:latin typeface="AR P丸ゴシック体M" panose="020B0600010101010101" pitchFamily="50" charset="-128"/>
                <a:ea typeface="AR P丸ゴシック体M" panose="020B0600010101010101" pitchFamily="50" charset="-128"/>
              </a:rPr>
              <a:t>　</a:t>
            </a:r>
            <a:r>
              <a:rPr lang="en-US" altLang="ja-JP" dirty="0">
                <a:solidFill>
                  <a:srgbClr val="002060"/>
                </a:solidFill>
                <a:latin typeface="AR P丸ゴシック体M" panose="020B0600010101010101" pitchFamily="50" charset="-128"/>
                <a:ea typeface="AR P丸ゴシック体M" panose="020B0600010101010101" pitchFamily="50" charset="-128"/>
              </a:rPr>
              <a:t>http://synodos.jp/politics/14808</a:t>
            </a:r>
            <a:endParaRPr lang="ja-JP" altLang="en-US" dirty="0">
              <a:solidFill>
                <a:srgbClr val="002060"/>
              </a:solidFill>
              <a:latin typeface="AR P丸ゴシック体M" panose="020B0600010101010101" pitchFamily="50" charset="-128"/>
              <a:ea typeface="AR P丸ゴシック体M" panose="020B0600010101010101" pitchFamily="50" charset="-128"/>
            </a:endParaRPr>
          </a:p>
          <a:p>
            <a:endParaRPr kumimoji="1" lang="en-US" altLang="ja-JP" sz="2800" dirty="0" smtClean="0">
              <a:solidFill>
                <a:schemeClr val="tx1"/>
              </a:solidFill>
            </a:endParaRPr>
          </a:p>
          <a:p>
            <a:endParaRPr kumimoji="1" lang="ja-JP" altLang="en-US" dirty="0"/>
          </a:p>
        </p:txBody>
      </p:sp>
    </p:spTree>
    <p:extLst>
      <p:ext uri="{BB962C8B-B14F-4D97-AF65-F5344CB8AC3E}">
        <p14:creationId xmlns:p14="http://schemas.microsoft.com/office/powerpoint/2010/main" val="20570329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2776"/>
          </a:xfrm>
        </p:spPr>
        <p:txBody>
          <a:bodyPr/>
          <a:lstStyle/>
          <a:p>
            <a:r>
              <a:rPr kumimoji="1" lang="ja-JP" altLang="en-US" dirty="0" smtClean="0"/>
              <a:t>平和的生存権</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lang="ja-JP" altLang="en-US" sz="2800" dirty="0" smtClean="0">
                <a:solidFill>
                  <a:schemeClr val="tx2">
                    <a:lumMod val="75000"/>
                  </a:schemeClr>
                </a:solidFill>
              </a:rPr>
              <a:t>前文　第</a:t>
            </a:r>
            <a:r>
              <a:rPr lang="en-US" altLang="ja-JP" sz="2800" dirty="0" smtClean="0">
                <a:solidFill>
                  <a:schemeClr val="tx2">
                    <a:lumMod val="75000"/>
                  </a:schemeClr>
                </a:solidFill>
              </a:rPr>
              <a:t>2</a:t>
            </a:r>
            <a:r>
              <a:rPr lang="ja-JP" altLang="en-US" sz="2800" dirty="0">
                <a:solidFill>
                  <a:schemeClr val="tx2">
                    <a:lumMod val="75000"/>
                  </a:schemeClr>
                </a:solidFill>
              </a:rPr>
              <a:t>段</a:t>
            </a:r>
            <a:endParaRPr lang="en-US" altLang="ja-JP" sz="2800" dirty="0" smtClean="0">
              <a:solidFill>
                <a:schemeClr val="tx2">
                  <a:lumMod val="75000"/>
                </a:schemeClr>
              </a:solidFill>
            </a:endParaRPr>
          </a:p>
          <a:p>
            <a:pPr marL="0" indent="0">
              <a:buNone/>
            </a:pPr>
            <a:r>
              <a:rPr kumimoji="1" lang="ja-JP" altLang="en-US" sz="2800" dirty="0" smtClean="0">
                <a:solidFill>
                  <a:schemeClr val="tx2">
                    <a:lumMod val="75000"/>
                  </a:schemeClr>
                </a:solidFill>
              </a:rPr>
              <a:t>われらは、</a:t>
            </a:r>
            <a:r>
              <a:rPr kumimoji="1" lang="ja-JP" altLang="en-US" sz="2800" b="1" dirty="0" smtClean="0">
                <a:solidFill>
                  <a:schemeClr val="tx2">
                    <a:lumMod val="75000"/>
                  </a:schemeClr>
                </a:solidFill>
              </a:rPr>
              <a:t>全世界の国民</a:t>
            </a:r>
            <a:r>
              <a:rPr kumimoji="1" lang="ja-JP" altLang="en-US" sz="2800" dirty="0" smtClean="0">
                <a:solidFill>
                  <a:schemeClr val="tx2">
                    <a:lumMod val="75000"/>
                  </a:schemeClr>
                </a:solidFill>
              </a:rPr>
              <a:t>が、ひとしく</a:t>
            </a:r>
            <a:r>
              <a:rPr kumimoji="1" lang="ja-JP" altLang="en-US" sz="2800" b="1" dirty="0" smtClean="0">
                <a:solidFill>
                  <a:schemeClr val="tx2">
                    <a:lumMod val="75000"/>
                  </a:schemeClr>
                </a:solidFill>
              </a:rPr>
              <a:t>恐怖と欠乏</a:t>
            </a:r>
            <a:r>
              <a:rPr kumimoji="1" lang="ja-JP" altLang="en-US" sz="2800" dirty="0" smtClean="0">
                <a:solidFill>
                  <a:schemeClr val="tx2">
                    <a:lumMod val="75000"/>
                  </a:schemeClr>
                </a:solidFill>
              </a:rPr>
              <a:t>から免かれ、</a:t>
            </a:r>
            <a:r>
              <a:rPr kumimoji="1" lang="ja-JP" altLang="en-US" sz="2800" b="1" dirty="0" smtClean="0">
                <a:solidFill>
                  <a:schemeClr val="tx2">
                    <a:lumMod val="75000"/>
                  </a:schemeClr>
                </a:solidFill>
              </a:rPr>
              <a:t>平和のうちに生存する権利</a:t>
            </a:r>
            <a:r>
              <a:rPr kumimoji="1" lang="ja-JP" altLang="en-US" sz="2800" dirty="0" smtClean="0">
                <a:solidFill>
                  <a:schemeClr val="tx2">
                    <a:lumMod val="75000"/>
                  </a:schemeClr>
                </a:solidFill>
              </a:rPr>
              <a:t>を有することを確認する。</a:t>
            </a:r>
            <a:endParaRPr kumimoji="1" lang="en-US" altLang="ja-JP" sz="2800" dirty="0" smtClean="0">
              <a:solidFill>
                <a:schemeClr val="tx2">
                  <a:lumMod val="75000"/>
                </a:schemeClr>
              </a:solidFill>
            </a:endParaRPr>
          </a:p>
          <a:p>
            <a:pPr marL="0" indent="0">
              <a:buNone/>
            </a:pPr>
            <a:endParaRPr kumimoji="1" lang="en-US" altLang="ja-JP" sz="2800" dirty="0" smtClean="0">
              <a:solidFill>
                <a:schemeClr val="tx2">
                  <a:lumMod val="75000"/>
                </a:schemeClr>
              </a:solidFill>
            </a:endParaRPr>
          </a:p>
          <a:p>
            <a:pPr marL="0" indent="0">
              <a:buNone/>
            </a:pPr>
            <a:r>
              <a:rPr lang="ja-JP" altLang="en-US" sz="2800" dirty="0" smtClean="0">
                <a:solidFill>
                  <a:srgbClr val="800000"/>
                </a:solidFill>
              </a:rPr>
              <a:t>★この権利は軍事活動の根拠にはならない</a:t>
            </a:r>
            <a:endParaRPr lang="en-US" altLang="ja-JP" sz="2800" dirty="0" smtClean="0">
              <a:solidFill>
                <a:srgbClr val="800000"/>
              </a:solidFill>
            </a:endParaRPr>
          </a:p>
          <a:p>
            <a:pPr marL="0" indent="0">
              <a:buNone/>
            </a:pPr>
            <a:endParaRPr lang="en-US" altLang="ja-JP" sz="2800" dirty="0">
              <a:solidFill>
                <a:srgbClr val="800000"/>
              </a:solidFill>
            </a:endParaRPr>
          </a:p>
          <a:p>
            <a:pPr marL="0" indent="0">
              <a:buNone/>
            </a:pPr>
            <a:r>
              <a:rPr lang="ja-JP" altLang="en-US" sz="2800" dirty="0">
                <a:solidFill>
                  <a:srgbClr val="800000"/>
                </a:solidFill>
              </a:rPr>
              <a:t>★</a:t>
            </a:r>
            <a:r>
              <a:rPr kumimoji="1" lang="ja-JP" altLang="en-US" sz="2800" dirty="0" smtClean="0">
                <a:solidFill>
                  <a:srgbClr val="800000"/>
                </a:solidFill>
              </a:rPr>
              <a:t>「全世界の国民」の権利＝民間人に巻き添え被害を出さない回避義務も要請される</a:t>
            </a:r>
            <a:endParaRPr kumimoji="1" lang="en-US" altLang="ja-JP" sz="2800" dirty="0" smtClean="0">
              <a:solidFill>
                <a:srgbClr val="800000"/>
              </a:solidFill>
            </a:endParaRPr>
          </a:p>
          <a:p>
            <a:pPr marL="0" indent="0">
              <a:buNone/>
            </a:pPr>
            <a:endParaRPr kumimoji="1" lang="en-US" altLang="ja-JP" sz="2800" dirty="0" smtClean="0">
              <a:solidFill>
                <a:srgbClr val="800000"/>
              </a:solidFill>
            </a:endParaRPr>
          </a:p>
          <a:p>
            <a:pPr marL="0" indent="0">
              <a:buNone/>
            </a:pPr>
            <a:r>
              <a:rPr lang="ja-JP" altLang="en-US" sz="2800" dirty="0" smtClean="0">
                <a:solidFill>
                  <a:srgbClr val="800000"/>
                </a:solidFill>
              </a:rPr>
              <a:t>★形成憲法草案ではこの権利は廃止？　</a:t>
            </a:r>
            <a:endParaRPr kumimoji="1" lang="ja-JP" altLang="en-US" sz="2800" dirty="0">
              <a:solidFill>
                <a:srgbClr val="800000"/>
              </a:solidFill>
            </a:endParaRPr>
          </a:p>
        </p:txBody>
      </p:sp>
    </p:spTree>
    <p:extLst>
      <p:ext uri="{BB962C8B-B14F-4D97-AF65-F5344CB8AC3E}">
        <p14:creationId xmlns:p14="http://schemas.microsoft.com/office/powerpoint/2010/main" val="3888479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29600" cy="1224136"/>
          </a:xfrm>
        </p:spPr>
        <p:txBody>
          <a:bodyPr/>
          <a:lstStyle/>
          <a:p>
            <a:pPr>
              <a:lnSpc>
                <a:spcPts val="4000"/>
              </a:lnSpc>
            </a:pPr>
            <a:r>
              <a:rPr kumimoji="1" lang="ja-JP" altLang="en-US" sz="2400" dirty="0" smtClean="0"/>
              <a:t>「平和的生存権」は日本を国際社会とつなぐパイプ役を果たしてきた重要</a:t>
            </a:r>
            <a:r>
              <a:rPr lang="ja-JP" altLang="en-US" sz="2400" dirty="0" smtClean="0"/>
              <a:t>な規範。（↓</a:t>
            </a:r>
            <a:r>
              <a:rPr kumimoji="1" lang="ja-JP" altLang="en-US" sz="2400" dirty="0" smtClean="0"/>
              <a:t>イラク</a:t>
            </a:r>
            <a:r>
              <a:rPr lang="ja-JP" altLang="en-US" sz="2400" dirty="0" smtClean="0"/>
              <a:t>：避難民</a:t>
            </a:r>
            <a:r>
              <a:rPr kumimoji="1" lang="ja-JP" altLang="en-US" sz="2400" dirty="0" smtClean="0"/>
              <a:t>と戦車）</a:t>
            </a:r>
            <a:endParaRPr kumimoji="1" lang="ja-JP" altLang="en-US" sz="2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920894"/>
            <a:ext cx="6480720" cy="4600155"/>
          </a:xfrm>
        </p:spPr>
      </p:pic>
    </p:spTree>
    <p:extLst>
      <p:ext uri="{BB962C8B-B14F-4D97-AF65-F5344CB8AC3E}">
        <p14:creationId xmlns:p14="http://schemas.microsoft.com/office/powerpoint/2010/main" val="3126272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24744"/>
          </a:xfrm>
        </p:spPr>
        <p:txBody>
          <a:bodyPr/>
          <a:lstStyle/>
          <a:p>
            <a:r>
              <a:rPr kumimoji="1" lang="ja-JP" altLang="en-US" sz="2400" dirty="0" smtClean="0"/>
              <a:t>劣化ウラン弾による放射線被ばくと考えられている</a:t>
            </a:r>
            <a:r>
              <a:rPr kumimoji="1" lang="en-US" altLang="ja-JP" sz="2400" dirty="0" smtClean="0"/>
              <a:t>…</a:t>
            </a:r>
            <a:endParaRPr kumimoji="1" lang="ja-JP" altLang="en-US" sz="2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2533" y="1600200"/>
            <a:ext cx="5218933" cy="4525963"/>
          </a:xfrm>
        </p:spPr>
      </p:pic>
    </p:spTree>
    <p:extLst>
      <p:ext uri="{BB962C8B-B14F-4D97-AF65-F5344CB8AC3E}">
        <p14:creationId xmlns:p14="http://schemas.microsoft.com/office/powerpoint/2010/main" val="1313361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lang="en-US" altLang="ja-JP" dirty="0" smtClean="0"/>
              <a:t>2015</a:t>
            </a:r>
            <a:r>
              <a:rPr lang="ja-JP" altLang="en-US" dirty="0" smtClean="0"/>
              <a:t>年法制の骨子</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16473615"/>
              </p:ext>
            </p:extLst>
          </p:nvPr>
        </p:nvGraphicFramePr>
        <p:xfrm>
          <a:off x="251521" y="1124744"/>
          <a:ext cx="8640960" cy="5514030"/>
        </p:xfrm>
        <a:graphic>
          <a:graphicData uri="http://schemas.openxmlformats.org/drawingml/2006/table">
            <a:tbl>
              <a:tblPr firstRow="1" firstCol="1" bandRow="1">
                <a:tableStyleId>{5C22544A-7EE6-4342-B048-85BDC9FD1C3A}</a:tableStyleId>
              </a:tblPr>
              <a:tblGrid>
                <a:gridCol w="1562585"/>
                <a:gridCol w="1862453"/>
                <a:gridCol w="2607961"/>
                <a:gridCol w="2607961"/>
              </a:tblGrid>
              <a:tr h="477967">
                <a:tc rowSpan="5">
                  <a:txBody>
                    <a:bodyPr/>
                    <a:lstStyle/>
                    <a:p>
                      <a:pPr algn="just">
                        <a:spcAft>
                          <a:spcPts val="0"/>
                        </a:spcAft>
                      </a:pPr>
                      <a:r>
                        <a:rPr lang="en-US" sz="1400" kern="100" dirty="0">
                          <a:effectLst/>
                        </a:rPr>
                        <a:t> </a:t>
                      </a:r>
                      <a:endParaRPr lang="ja-JP" sz="1400" kern="100" dirty="0">
                        <a:effectLst/>
                      </a:endParaRPr>
                    </a:p>
                    <a:p>
                      <a:pPr algn="just">
                        <a:spcAft>
                          <a:spcPts val="0"/>
                        </a:spcAft>
                      </a:pPr>
                      <a:endParaRPr lang="en-US" altLang="ja-JP" sz="1400" kern="100" dirty="0" smtClean="0">
                        <a:effectLst/>
                      </a:endParaRPr>
                    </a:p>
                    <a:p>
                      <a:pPr algn="just">
                        <a:spcAft>
                          <a:spcPts val="0"/>
                        </a:spcAft>
                      </a:pPr>
                      <a:r>
                        <a:rPr lang="ja-JP" sz="2400" kern="100" dirty="0" smtClean="0">
                          <a:effectLst/>
                        </a:rPr>
                        <a:t>平和</a:t>
                      </a:r>
                      <a:r>
                        <a:rPr lang="ja-JP" sz="2400" kern="100" dirty="0">
                          <a:effectLst/>
                        </a:rPr>
                        <a:t>安全法制</a:t>
                      </a:r>
                      <a:r>
                        <a:rPr lang="ja-JP" sz="2400" kern="100" dirty="0" smtClean="0">
                          <a:effectLst/>
                        </a:rPr>
                        <a:t>整備法</a:t>
                      </a:r>
                      <a:endParaRPr lang="en-US" altLang="ja-JP" sz="2400" kern="100" dirty="0" smtClean="0">
                        <a:effectLst/>
                      </a:endParaRPr>
                    </a:p>
                    <a:p>
                      <a:pPr algn="just">
                        <a:spcAft>
                          <a:spcPts val="0"/>
                        </a:spcAft>
                      </a:pPr>
                      <a:r>
                        <a:rPr lang="ja-JP" sz="1600" kern="100" dirty="0" smtClean="0">
                          <a:effectLst/>
                        </a:rPr>
                        <a:t>（</a:t>
                      </a:r>
                      <a:r>
                        <a:rPr lang="en-US" sz="1600" kern="100" dirty="0">
                          <a:effectLst/>
                        </a:rPr>
                        <a:t>10</a:t>
                      </a:r>
                      <a:r>
                        <a:rPr lang="ja-JP" sz="1600" kern="100" dirty="0">
                          <a:effectLst/>
                        </a:rPr>
                        <a:t>本の法改正案）</a:t>
                      </a:r>
                    </a:p>
                    <a:p>
                      <a:pPr algn="just">
                        <a:spcAft>
                          <a:spcPts val="0"/>
                        </a:spcAft>
                      </a:pPr>
                      <a:r>
                        <a:rPr lang="en-US" sz="1600" kern="100" dirty="0">
                          <a:effectLst/>
                        </a:rPr>
                        <a:t> </a:t>
                      </a:r>
                      <a:endParaRPr lang="ja-JP" sz="1600" kern="100" dirty="0">
                        <a:effectLst/>
                      </a:endParaRPr>
                    </a:p>
                    <a:p>
                      <a:pPr algn="just">
                        <a:spcAft>
                          <a:spcPts val="0"/>
                        </a:spcAft>
                      </a:pPr>
                      <a:r>
                        <a:rPr lang="en-US" sz="1600" kern="100" dirty="0">
                          <a:effectLst/>
                        </a:rPr>
                        <a:t> </a:t>
                      </a:r>
                      <a:endParaRPr lang="ja-JP" sz="1600" kern="100" dirty="0">
                        <a:effectLst/>
                      </a:endParaRPr>
                    </a:p>
                    <a:p>
                      <a:pPr algn="just">
                        <a:spcAft>
                          <a:spcPts val="0"/>
                        </a:spcAft>
                      </a:pPr>
                      <a:r>
                        <a:rPr lang="en-US" sz="1400" kern="100" dirty="0">
                          <a:effectLst/>
                        </a:rPr>
                        <a:t> </a:t>
                      </a:r>
                      <a:endParaRPr lang="ja-JP" sz="1400" kern="100" dirty="0">
                        <a:effectLst/>
                      </a:endParaRPr>
                    </a:p>
                    <a:p>
                      <a:pPr algn="just">
                        <a:spcAft>
                          <a:spcPts val="0"/>
                        </a:spcAft>
                      </a:pPr>
                      <a:r>
                        <a:rPr lang="en-US" sz="1400" kern="100" dirty="0">
                          <a:effectLst/>
                        </a:rPr>
                        <a:t> </a:t>
                      </a:r>
                      <a:endParaRPr lang="ja-JP" sz="1400" kern="100" dirty="0">
                        <a:effectLst/>
                        <a:latin typeface="Century"/>
                        <a:ea typeface="ＭＳ 明朝"/>
                        <a:cs typeface="Times New Roman"/>
                      </a:endParaRPr>
                    </a:p>
                  </a:txBody>
                  <a:tcPr marL="68580" marR="68580" marT="0" marB="0"/>
                </a:tc>
                <a:tc rowSpan="3">
                  <a:txBody>
                    <a:bodyPr/>
                    <a:lstStyle/>
                    <a:p>
                      <a:pPr algn="just">
                        <a:spcAft>
                          <a:spcPts val="0"/>
                        </a:spcAft>
                      </a:pPr>
                      <a:endParaRPr lang="en-US" altLang="ja-JP" sz="2000" b="0" kern="100" dirty="0" smtClean="0">
                        <a:solidFill>
                          <a:schemeClr val="tx1"/>
                        </a:solidFill>
                        <a:effectLst/>
                      </a:endParaRPr>
                    </a:p>
                    <a:p>
                      <a:pPr algn="just">
                        <a:spcAft>
                          <a:spcPts val="0"/>
                        </a:spcAft>
                      </a:pPr>
                      <a:r>
                        <a:rPr lang="ja-JP" altLang="en-US" sz="2000" b="0" kern="100" dirty="0" smtClean="0">
                          <a:solidFill>
                            <a:schemeClr val="tx1"/>
                          </a:solidFill>
                          <a:effectLst/>
                        </a:rPr>
                        <a:t>①</a:t>
                      </a:r>
                      <a:r>
                        <a:rPr lang="ja-JP" sz="2000" b="0" kern="100" dirty="0" smtClean="0">
                          <a:solidFill>
                            <a:schemeClr val="tx1"/>
                          </a:solidFill>
                          <a:effectLst/>
                        </a:rPr>
                        <a:t>個別的</a:t>
                      </a:r>
                      <a:r>
                        <a:rPr lang="ja-JP" sz="2000" b="0" kern="100" dirty="0">
                          <a:solidFill>
                            <a:schemeClr val="tx1"/>
                          </a:solidFill>
                          <a:effectLst/>
                        </a:rPr>
                        <a:t>自衛</a:t>
                      </a:r>
                    </a:p>
                    <a:p>
                      <a:pPr algn="just">
                        <a:spcAft>
                          <a:spcPts val="0"/>
                        </a:spcAft>
                      </a:pPr>
                      <a:r>
                        <a:rPr lang="ja-JP" sz="2000" b="0" kern="100" dirty="0">
                          <a:solidFill>
                            <a:schemeClr val="tx1"/>
                          </a:solidFill>
                          <a:effectLst/>
                        </a:rPr>
                        <a:t>（日本有事）</a:t>
                      </a:r>
                    </a:p>
                    <a:p>
                      <a:pPr algn="just">
                        <a:spcAft>
                          <a:spcPts val="0"/>
                        </a:spcAft>
                      </a:pPr>
                      <a:r>
                        <a:rPr lang="en-US" sz="2000" b="0" kern="100" dirty="0">
                          <a:effectLst/>
                        </a:rPr>
                        <a:t> </a:t>
                      </a:r>
                      <a:endParaRPr lang="ja-JP" sz="2000" b="0" kern="100" dirty="0">
                        <a:effectLst/>
                      </a:endParaRPr>
                    </a:p>
                    <a:p>
                      <a:pPr algn="just">
                        <a:spcAft>
                          <a:spcPts val="0"/>
                        </a:spcAft>
                      </a:pPr>
                      <a:r>
                        <a:rPr lang="en-US" sz="2000" b="0" kern="100" dirty="0">
                          <a:effectLst/>
                        </a:rPr>
                        <a:t> </a:t>
                      </a:r>
                      <a:endParaRPr lang="ja-JP" sz="2000" b="0" kern="100" dirty="0">
                        <a:effectLst/>
                        <a:latin typeface="Century"/>
                        <a:ea typeface="ＭＳ 明朝"/>
                        <a:cs typeface="Times New Roman"/>
                      </a:endParaRPr>
                    </a:p>
                  </a:txBody>
                  <a:tcPr marL="68580" marR="68580" marT="0" marB="0">
                    <a:solidFill>
                      <a:schemeClr val="accent5">
                        <a:lumMod val="20000"/>
                        <a:lumOff val="80000"/>
                      </a:schemeClr>
                    </a:solidFill>
                  </a:tcPr>
                </a:tc>
                <a:tc>
                  <a:txBody>
                    <a:bodyPr/>
                    <a:lstStyle/>
                    <a:p>
                      <a:pPr algn="just">
                        <a:spcAft>
                          <a:spcPts val="0"/>
                        </a:spcAft>
                      </a:pPr>
                      <a:endParaRPr lang="en-US" altLang="ja-JP" sz="2000" b="0" kern="100" dirty="0" smtClean="0">
                        <a:solidFill>
                          <a:schemeClr val="tx1"/>
                        </a:solidFill>
                        <a:effectLst/>
                      </a:endParaRPr>
                    </a:p>
                    <a:p>
                      <a:pPr algn="just">
                        <a:spcAft>
                          <a:spcPts val="0"/>
                        </a:spcAft>
                      </a:pPr>
                      <a:r>
                        <a:rPr lang="ja-JP" sz="2000" b="0" kern="100" dirty="0" smtClean="0">
                          <a:solidFill>
                            <a:schemeClr val="tx1"/>
                          </a:solidFill>
                          <a:effectLst/>
                        </a:rPr>
                        <a:t>武力</a:t>
                      </a:r>
                      <a:r>
                        <a:rPr lang="ja-JP" sz="2000" b="0" kern="100" dirty="0">
                          <a:solidFill>
                            <a:schemeClr val="tx1"/>
                          </a:solidFill>
                          <a:effectLst/>
                        </a:rPr>
                        <a:t>攻撃発生</a:t>
                      </a:r>
                      <a:r>
                        <a:rPr lang="ja-JP" sz="2000" b="0" kern="100" dirty="0" smtClean="0">
                          <a:solidFill>
                            <a:schemeClr val="tx1"/>
                          </a:solidFill>
                          <a:effectLst/>
                        </a:rPr>
                        <a:t>事態</a:t>
                      </a:r>
                      <a:endParaRPr lang="en-US" altLang="ja-JP" sz="2000" b="0" kern="100" dirty="0" smtClean="0">
                        <a:solidFill>
                          <a:schemeClr val="tx1"/>
                        </a:solidFill>
                        <a:effectLst/>
                      </a:endParaRPr>
                    </a:p>
                    <a:p>
                      <a:pPr algn="just">
                        <a:spcAft>
                          <a:spcPts val="0"/>
                        </a:spcAft>
                      </a:pPr>
                      <a:endParaRPr lang="ja-JP" sz="2000" b="0" kern="100" dirty="0">
                        <a:solidFill>
                          <a:schemeClr val="tx1"/>
                        </a:solidFill>
                        <a:effectLst/>
                        <a:latin typeface="Century"/>
                        <a:ea typeface="ＭＳ 明朝"/>
                        <a:cs typeface="Times New Roman"/>
                      </a:endParaRPr>
                    </a:p>
                  </a:txBody>
                  <a:tcPr marL="68580" marR="68580" marT="0" marB="0">
                    <a:solidFill>
                      <a:schemeClr val="accent1">
                        <a:lumMod val="20000"/>
                        <a:lumOff val="80000"/>
                      </a:schemeClr>
                    </a:solidFill>
                  </a:tcPr>
                </a:tc>
                <a:tc>
                  <a:txBody>
                    <a:bodyPr/>
                    <a:lstStyle/>
                    <a:p>
                      <a:pPr algn="just">
                        <a:spcAft>
                          <a:spcPts val="0"/>
                        </a:spcAft>
                      </a:pPr>
                      <a:endParaRPr lang="en-US" altLang="ja-JP" sz="2000" b="0" kern="100" dirty="0" smtClean="0">
                        <a:solidFill>
                          <a:schemeClr val="tx1"/>
                        </a:solidFill>
                        <a:effectLst/>
                      </a:endParaRPr>
                    </a:p>
                    <a:p>
                      <a:pPr algn="just">
                        <a:spcAft>
                          <a:spcPts val="0"/>
                        </a:spcAft>
                      </a:pPr>
                      <a:r>
                        <a:rPr lang="ja-JP" sz="2000" b="0" kern="100" dirty="0" smtClean="0">
                          <a:solidFill>
                            <a:schemeClr val="tx1"/>
                          </a:solidFill>
                          <a:effectLst/>
                        </a:rPr>
                        <a:t>防衛出動</a:t>
                      </a:r>
                      <a:r>
                        <a:rPr lang="en-US" altLang="ja-JP" sz="2000" b="0" kern="100" dirty="0" smtClean="0">
                          <a:solidFill>
                            <a:schemeClr val="tx1"/>
                          </a:solidFill>
                          <a:effectLst/>
                        </a:rPr>
                        <a:t>+</a:t>
                      </a:r>
                      <a:r>
                        <a:rPr lang="ja-JP" sz="2000" b="0" kern="100" dirty="0" smtClean="0">
                          <a:solidFill>
                            <a:schemeClr val="tx1"/>
                          </a:solidFill>
                          <a:effectLst/>
                        </a:rPr>
                        <a:t>武力</a:t>
                      </a:r>
                      <a:r>
                        <a:rPr lang="ja-JP" sz="2000" b="0" kern="100" dirty="0">
                          <a:solidFill>
                            <a:schemeClr val="tx1"/>
                          </a:solidFill>
                          <a:effectLst/>
                        </a:rPr>
                        <a:t>行使</a:t>
                      </a:r>
                      <a:endParaRPr lang="ja-JP" sz="2000" b="0" kern="100" dirty="0">
                        <a:solidFill>
                          <a:schemeClr val="tx1"/>
                        </a:solidFill>
                        <a:effectLst/>
                        <a:latin typeface="Century"/>
                        <a:ea typeface="ＭＳ 明朝"/>
                        <a:cs typeface="Times New Roman"/>
                      </a:endParaRPr>
                    </a:p>
                  </a:txBody>
                  <a:tcPr marL="68580" marR="68580" marT="0" marB="0">
                    <a:solidFill>
                      <a:schemeClr val="accent1">
                        <a:lumMod val="20000"/>
                        <a:lumOff val="80000"/>
                      </a:schemeClr>
                    </a:solidFill>
                  </a:tcPr>
                </a:tc>
              </a:tr>
              <a:tr h="614536">
                <a:tc vMerge="1">
                  <a:txBody>
                    <a:bodyPr/>
                    <a:lstStyle/>
                    <a:p>
                      <a:endParaRPr kumimoji="1" lang="ja-JP" altLang="en-US"/>
                    </a:p>
                  </a:txBody>
                  <a:tcPr/>
                </a:tc>
                <a:tc vMerge="1">
                  <a:txBody>
                    <a:bodyPr/>
                    <a:lstStyle/>
                    <a:p>
                      <a:endParaRPr kumimoji="1" lang="ja-JP" altLang="en-US"/>
                    </a:p>
                  </a:txBody>
                  <a:tcPr/>
                </a:tc>
                <a:tc>
                  <a:txBody>
                    <a:bodyPr/>
                    <a:lstStyle/>
                    <a:p>
                      <a:pPr algn="just">
                        <a:lnSpc>
                          <a:spcPts val="1800"/>
                        </a:lnSpc>
                        <a:spcAft>
                          <a:spcPts val="0"/>
                        </a:spcAft>
                      </a:pPr>
                      <a:r>
                        <a:rPr lang="ja-JP" sz="2000" b="0" kern="100" dirty="0" smtClean="0">
                          <a:effectLst/>
                        </a:rPr>
                        <a:t>武力</a:t>
                      </a:r>
                      <a:r>
                        <a:rPr lang="ja-JP" sz="2000" b="0" kern="100" dirty="0">
                          <a:effectLst/>
                        </a:rPr>
                        <a:t>攻撃切迫事態</a:t>
                      </a:r>
                      <a:endParaRPr lang="ja-JP" sz="2000" b="0" kern="100" dirty="0">
                        <a:effectLst/>
                        <a:latin typeface="Century"/>
                        <a:ea typeface="ＭＳ 明朝"/>
                        <a:cs typeface="Times New Roman"/>
                      </a:endParaRPr>
                    </a:p>
                  </a:txBody>
                  <a:tcPr marL="68580" marR="68580" marT="0" marB="0" anchor="ctr"/>
                </a:tc>
                <a:tc>
                  <a:txBody>
                    <a:bodyPr/>
                    <a:lstStyle/>
                    <a:p>
                      <a:pPr algn="just">
                        <a:lnSpc>
                          <a:spcPts val="1800"/>
                        </a:lnSpc>
                        <a:spcAft>
                          <a:spcPts val="0"/>
                        </a:spcAft>
                      </a:pPr>
                      <a:endParaRPr lang="en-US" altLang="ja-JP" sz="2000" b="0" kern="100" dirty="0" smtClean="0">
                        <a:effectLst/>
                      </a:endParaRPr>
                    </a:p>
                    <a:p>
                      <a:pPr algn="just">
                        <a:lnSpc>
                          <a:spcPts val="1800"/>
                        </a:lnSpc>
                        <a:spcAft>
                          <a:spcPts val="0"/>
                        </a:spcAft>
                      </a:pPr>
                      <a:r>
                        <a:rPr lang="ja-JP" sz="2000" b="0" kern="100" dirty="0" smtClean="0">
                          <a:effectLst/>
                        </a:rPr>
                        <a:t>防衛出動</a:t>
                      </a:r>
                      <a:endParaRPr lang="en-US" altLang="ja-JP" sz="2000" b="0" kern="100" dirty="0" smtClean="0">
                        <a:effectLst/>
                      </a:endParaRPr>
                    </a:p>
                    <a:p>
                      <a:pPr algn="just">
                        <a:lnSpc>
                          <a:spcPts val="1800"/>
                        </a:lnSpc>
                        <a:spcAft>
                          <a:spcPts val="0"/>
                        </a:spcAft>
                      </a:pPr>
                      <a:endParaRPr lang="ja-JP" sz="2000" b="0" kern="100" dirty="0">
                        <a:effectLst/>
                        <a:latin typeface="Century"/>
                        <a:ea typeface="ＭＳ 明朝"/>
                        <a:cs typeface="Times New Roman"/>
                      </a:endParaRPr>
                    </a:p>
                  </a:txBody>
                  <a:tcPr marL="68580" marR="68580" marT="0" marB="0" anchor="ctr"/>
                </a:tc>
              </a:tr>
              <a:tr h="557627">
                <a:tc vMerge="1">
                  <a:txBody>
                    <a:bodyPr/>
                    <a:lstStyle/>
                    <a:p>
                      <a:endParaRPr kumimoji="1" lang="ja-JP" altLang="en-US"/>
                    </a:p>
                  </a:txBody>
                  <a:tcPr/>
                </a:tc>
                <a:tc vMerge="1">
                  <a:txBody>
                    <a:bodyPr/>
                    <a:lstStyle/>
                    <a:p>
                      <a:endParaRPr kumimoji="1" lang="ja-JP" altLang="en-US"/>
                    </a:p>
                  </a:txBody>
                  <a:tcPr/>
                </a:tc>
                <a:tc>
                  <a:txBody>
                    <a:bodyPr/>
                    <a:lstStyle/>
                    <a:p>
                      <a:pPr algn="just">
                        <a:lnSpc>
                          <a:spcPts val="2000"/>
                        </a:lnSpc>
                        <a:spcAft>
                          <a:spcPts val="0"/>
                        </a:spcAft>
                      </a:pPr>
                      <a:endParaRPr lang="en-US" altLang="ja-JP" sz="2000" b="0" kern="100" dirty="0" smtClean="0">
                        <a:effectLst/>
                      </a:endParaRPr>
                    </a:p>
                    <a:p>
                      <a:pPr algn="just">
                        <a:lnSpc>
                          <a:spcPts val="2000"/>
                        </a:lnSpc>
                        <a:spcAft>
                          <a:spcPts val="0"/>
                        </a:spcAft>
                      </a:pPr>
                      <a:r>
                        <a:rPr lang="ja-JP" sz="2000" b="0" kern="100" dirty="0" smtClean="0">
                          <a:effectLst/>
                        </a:rPr>
                        <a:t>武力</a:t>
                      </a:r>
                      <a:r>
                        <a:rPr lang="ja-JP" sz="2000" b="0" kern="100" dirty="0">
                          <a:effectLst/>
                        </a:rPr>
                        <a:t>攻撃予測事態</a:t>
                      </a:r>
                      <a:endParaRPr lang="ja-JP" sz="2000" b="0" kern="100" dirty="0">
                        <a:effectLst/>
                        <a:latin typeface="Century"/>
                        <a:ea typeface="ＭＳ 明朝"/>
                        <a:cs typeface="Times New Roman"/>
                      </a:endParaRPr>
                    </a:p>
                  </a:txBody>
                  <a:tcPr marL="68580" marR="68580" marT="0" marB="0" anchor="ctr">
                    <a:solidFill>
                      <a:schemeClr val="accent1">
                        <a:lumMod val="20000"/>
                        <a:lumOff val="80000"/>
                      </a:schemeClr>
                    </a:solidFill>
                  </a:tcPr>
                </a:tc>
                <a:tc>
                  <a:txBody>
                    <a:bodyPr/>
                    <a:lstStyle/>
                    <a:p>
                      <a:pPr algn="just">
                        <a:lnSpc>
                          <a:spcPts val="2000"/>
                        </a:lnSpc>
                        <a:spcAft>
                          <a:spcPts val="0"/>
                        </a:spcAft>
                      </a:pPr>
                      <a:endParaRPr lang="en-US" altLang="ja-JP" sz="2000" b="0" kern="100" dirty="0" smtClean="0">
                        <a:effectLst/>
                      </a:endParaRPr>
                    </a:p>
                    <a:p>
                      <a:pPr algn="just">
                        <a:lnSpc>
                          <a:spcPts val="2000"/>
                        </a:lnSpc>
                        <a:spcAft>
                          <a:spcPts val="0"/>
                        </a:spcAft>
                      </a:pPr>
                      <a:r>
                        <a:rPr lang="ja-JP" sz="2000" b="0" kern="100" dirty="0" smtClean="0">
                          <a:effectLst/>
                        </a:rPr>
                        <a:t>出動</a:t>
                      </a:r>
                      <a:r>
                        <a:rPr lang="ja-JP" sz="2000" b="0" kern="100" dirty="0">
                          <a:effectLst/>
                        </a:rPr>
                        <a:t>待機</a:t>
                      </a:r>
                      <a:endParaRPr lang="ja-JP" sz="2000" b="0" kern="100" dirty="0">
                        <a:effectLst/>
                        <a:latin typeface="Century"/>
                        <a:ea typeface="ＭＳ 明朝"/>
                        <a:cs typeface="Times New Roman"/>
                      </a:endParaRPr>
                    </a:p>
                  </a:txBody>
                  <a:tcPr marL="68580" marR="68580" marT="0" marB="0" anchor="ctr">
                    <a:solidFill>
                      <a:schemeClr val="accent1">
                        <a:lumMod val="20000"/>
                        <a:lumOff val="80000"/>
                      </a:schemeClr>
                    </a:solidFill>
                  </a:tcPr>
                </a:tc>
              </a:tr>
              <a:tr h="608624">
                <a:tc vMerge="1">
                  <a:txBody>
                    <a:bodyPr/>
                    <a:lstStyle/>
                    <a:p>
                      <a:endParaRPr kumimoji="1" lang="ja-JP" altLang="en-US"/>
                    </a:p>
                  </a:txBody>
                  <a:tcPr/>
                </a:tc>
                <a:tc rowSpan="2">
                  <a:txBody>
                    <a:bodyPr/>
                    <a:lstStyle/>
                    <a:p>
                      <a:pPr algn="just">
                        <a:spcAft>
                          <a:spcPts val="0"/>
                        </a:spcAft>
                      </a:pPr>
                      <a:endParaRPr lang="en-US" altLang="ja-JP" sz="1400" kern="100" dirty="0" smtClean="0">
                        <a:effectLst/>
                      </a:endParaRPr>
                    </a:p>
                    <a:p>
                      <a:pPr algn="just">
                        <a:spcAft>
                          <a:spcPts val="0"/>
                        </a:spcAft>
                      </a:pPr>
                      <a:r>
                        <a:rPr lang="ja-JP" altLang="en-US" sz="2000" kern="100" dirty="0" smtClean="0">
                          <a:effectLst/>
                        </a:rPr>
                        <a:t>②</a:t>
                      </a:r>
                      <a:r>
                        <a:rPr lang="ja-JP" sz="2000" kern="100" dirty="0" smtClean="0">
                          <a:effectLst/>
                        </a:rPr>
                        <a:t>集団的</a:t>
                      </a:r>
                      <a:r>
                        <a:rPr lang="ja-JP" sz="2000" kern="100" dirty="0">
                          <a:effectLst/>
                        </a:rPr>
                        <a:t>自衛</a:t>
                      </a:r>
                    </a:p>
                    <a:p>
                      <a:pPr algn="just">
                        <a:spcAft>
                          <a:spcPts val="0"/>
                        </a:spcAft>
                      </a:pPr>
                      <a:r>
                        <a:rPr lang="ja-JP" sz="1400" kern="100" dirty="0">
                          <a:effectLst/>
                        </a:rPr>
                        <a:t>（日本と密接な関係にある他国と共通の有事）</a:t>
                      </a:r>
                      <a:endParaRPr lang="ja-JP" sz="1400" kern="100" dirty="0">
                        <a:effectLst/>
                        <a:latin typeface="Century"/>
                        <a:ea typeface="ＭＳ 明朝"/>
                        <a:cs typeface="Times New Roman"/>
                      </a:endParaRPr>
                    </a:p>
                  </a:txBody>
                  <a:tcPr marL="68580" marR="68580" marT="0" marB="0">
                    <a:solidFill>
                      <a:schemeClr val="accent5">
                        <a:lumMod val="40000"/>
                        <a:lumOff val="60000"/>
                      </a:schemeClr>
                    </a:solidFill>
                  </a:tcPr>
                </a:tc>
                <a:tc>
                  <a:txBody>
                    <a:bodyPr/>
                    <a:lstStyle/>
                    <a:p>
                      <a:pPr algn="just">
                        <a:lnSpc>
                          <a:spcPts val="2000"/>
                        </a:lnSpc>
                        <a:spcAft>
                          <a:spcPts val="0"/>
                        </a:spcAft>
                      </a:pPr>
                      <a:endParaRPr lang="en-US" altLang="ja-JP" sz="2000" kern="100" dirty="0" smtClean="0">
                        <a:effectLst/>
                      </a:endParaRPr>
                    </a:p>
                    <a:p>
                      <a:pPr algn="just">
                        <a:lnSpc>
                          <a:spcPts val="2000"/>
                        </a:lnSpc>
                        <a:spcAft>
                          <a:spcPts val="0"/>
                        </a:spcAft>
                      </a:pPr>
                      <a:r>
                        <a:rPr lang="ja-JP" sz="2000" kern="100" dirty="0" smtClean="0">
                          <a:effectLst/>
                        </a:rPr>
                        <a:t>存立</a:t>
                      </a:r>
                      <a:r>
                        <a:rPr lang="ja-JP" sz="2000" kern="100" dirty="0">
                          <a:effectLst/>
                        </a:rPr>
                        <a:t>危機事態</a:t>
                      </a:r>
                    </a:p>
                    <a:p>
                      <a:pPr algn="just">
                        <a:lnSpc>
                          <a:spcPts val="2000"/>
                        </a:lnSpc>
                        <a:spcAft>
                          <a:spcPts val="0"/>
                        </a:spcAft>
                      </a:pPr>
                      <a:r>
                        <a:rPr lang="en-US" sz="2000" kern="100" dirty="0">
                          <a:effectLst/>
                        </a:rPr>
                        <a:t> </a:t>
                      </a:r>
                      <a:endParaRPr lang="ja-JP" sz="2000" kern="100" dirty="0">
                        <a:effectLst/>
                        <a:latin typeface="Century"/>
                        <a:ea typeface="ＭＳ 明朝"/>
                        <a:cs typeface="Times New Roman"/>
                      </a:endParaRPr>
                    </a:p>
                  </a:txBody>
                  <a:tcPr marL="68580" marR="68580" marT="0" marB="0"/>
                </a:tc>
                <a:tc>
                  <a:txBody>
                    <a:bodyPr/>
                    <a:lstStyle/>
                    <a:p>
                      <a:pPr algn="just">
                        <a:lnSpc>
                          <a:spcPts val="2000"/>
                        </a:lnSpc>
                        <a:spcAft>
                          <a:spcPts val="0"/>
                        </a:spcAft>
                      </a:pPr>
                      <a:endParaRPr lang="en-US" altLang="ja-JP" sz="2000" kern="100" dirty="0" smtClean="0">
                        <a:effectLst/>
                      </a:endParaRPr>
                    </a:p>
                    <a:p>
                      <a:pPr algn="just">
                        <a:lnSpc>
                          <a:spcPts val="2000"/>
                        </a:lnSpc>
                        <a:spcAft>
                          <a:spcPts val="0"/>
                        </a:spcAft>
                      </a:pPr>
                      <a:r>
                        <a:rPr lang="ja-JP" sz="2000" kern="100" dirty="0" smtClean="0">
                          <a:effectLst/>
                        </a:rPr>
                        <a:t>防衛出動</a:t>
                      </a:r>
                      <a:r>
                        <a:rPr lang="en-US" altLang="ja-JP" sz="2000" kern="100" dirty="0" smtClean="0">
                          <a:effectLst/>
                        </a:rPr>
                        <a:t>+</a:t>
                      </a:r>
                      <a:r>
                        <a:rPr lang="ja-JP" sz="2000" kern="100" dirty="0" smtClean="0">
                          <a:effectLst/>
                        </a:rPr>
                        <a:t>武力</a:t>
                      </a:r>
                      <a:r>
                        <a:rPr lang="ja-JP" sz="2000" kern="100" dirty="0">
                          <a:effectLst/>
                        </a:rPr>
                        <a:t>行使</a:t>
                      </a:r>
                      <a:endParaRPr lang="ja-JP" sz="2000" kern="100" dirty="0">
                        <a:effectLst/>
                        <a:latin typeface="Century"/>
                        <a:ea typeface="ＭＳ 明朝"/>
                        <a:cs typeface="Times New Roman"/>
                      </a:endParaRPr>
                    </a:p>
                  </a:txBody>
                  <a:tcPr marL="68580" marR="68580" marT="0" marB="0"/>
                </a:tc>
              </a:tr>
              <a:tr h="608624">
                <a:tc vMerge="1">
                  <a:txBody>
                    <a:bodyPr/>
                    <a:lstStyle/>
                    <a:p>
                      <a:endParaRPr kumimoji="1" lang="ja-JP" altLang="en-US"/>
                    </a:p>
                  </a:txBody>
                  <a:tcPr/>
                </a:tc>
                <a:tc vMerge="1">
                  <a:txBody>
                    <a:bodyPr/>
                    <a:lstStyle/>
                    <a:p>
                      <a:endParaRPr kumimoji="1" lang="ja-JP" altLang="en-US"/>
                    </a:p>
                  </a:txBody>
                  <a:tcPr/>
                </a:tc>
                <a:tc>
                  <a:txBody>
                    <a:bodyPr/>
                    <a:lstStyle/>
                    <a:p>
                      <a:pPr algn="just">
                        <a:lnSpc>
                          <a:spcPts val="2000"/>
                        </a:lnSpc>
                        <a:spcAft>
                          <a:spcPts val="0"/>
                        </a:spcAft>
                      </a:pPr>
                      <a:endParaRPr lang="en-US" altLang="ja-JP" sz="2000" kern="100" dirty="0" smtClean="0">
                        <a:effectLst/>
                      </a:endParaRPr>
                    </a:p>
                    <a:p>
                      <a:pPr algn="just">
                        <a:lnSpc>
                          <a:spcPts val="2000"/>
                        </a:lnSpc>
                        <a:spcAft>
                          <a:spcPts val="0"/>
                        </a:spcAft>
                      </a:pPr>
                      <a:r>
                        <a:rPr lang="ja-JP" sz="2000" kern="100" dirty="0" smtClean="0">
                          <a:effectLst/>
                        </a:rPr>
                        <a:t>重要</a:t>
                      </a:r>
                      <a:r>
                        <a:rPr lang="ja-JP" sz="2000" kern="100" dirty="0">
                          <a:effectLst/>
                        </a:rPr>
                        <a:t>影響事態</a:t>
                      </a:r>
                      <a:endParaRPr lang="ja-JP" sz="2000" kern="100" dirty="0">
                        <a:effectLst/>
                        <a:latin typeface="Century"/>
                        <a:ea typeface="ＭＳ 明朝"/>
                        <a:cs typeface="Times New Roman"/>
                      </a:endParaRPr>
                    </a:p>
                  </a:txBody>
                  <a:tcPr marL="68580" marR="68580" marT="0" marB="0">
                    <a:solidFill>
                      <a:schemeClr val="accent1">
                        <a:lumMod val="20000"/>
                        <a:lumOff val="80000"/>
                      </a:schemeClr>
                    </a:solidFill>
                  </a:tcPr>
                </a:tc>
                <a:tc>
                  <a:txBody>
                    <a:bodyPr/>
                    <a:lstStyle/>
                    <a:p>
                      <a:pPr algn="just">
                        <a:lnSpc>
                          <a:spcPts val="2000"/>
                        </a:lnSpc>
                        <a:spcAft>
                          <a:spcPts val="0"/>
                        </a:spcAft>
                      </a:pPr>
                      <a:endParaRPr lang="en-US" altLang="ja-JP" sz="2000" kern="100" dirty="0" smtClean="0">
                        <a:effectLst/>
                      </a:endParaRPr>
                    </a:p>
                    <a:p>
                      <a:pPr algn="just">
                        <a:lnSpc>
                          <a:spcPts val="2000"/>
                        </a:lnSpc>
                        <a:spcAft>
                          <a:spcPts val="0"/>
                        </a:spcAft>
                      </a:pPr>
                      <a:r>
                        <a:rPr lang="ja-JP" sz="2000" kern="100" dirty="0" smtClean="0">
                          <a:effectLst/>
                        </a:rPr>
                        <a:t>後方</a:t>
                      </a:r>
                      <a:r>
                        <a:rPr lang="ja-JP" sz="2000" kern="100" dirty="0">
                          <a:effectLst/>
                        </a:rPr>
                        <a:t>支援</a:t>
                      </a:r>
                    </a:p>
                    <a:p>
                      <a:pPr algn="just">
                        <a:lnSpc>
                          <a:spcPts val="2000"/>
                        </a:lnSpc>
                        <a:spcAft>
                          <a:spcPts val="0"/>
                        </a:spcAft>
                      </a:pPr>
                      <a:r>
                        <a:rPr lang="en-US" sz="2000" kern="100" dirty="0">
                          <a:effectLst/>
                        </a:rPr>
                        <a:t> </a:t>
                      </a:r>
                      <a:endParaRPr lang="ja-JP" sz="2000" kern="100" dirty="0">
                        <a:effectLst/>
                        <a:latin typeface="Century"/>
                        <a:ea typeface="ＭＳ 明朝"/>
                        <a:cs typeface="Times New Roman"/>
                      </a:endParaRPr>
                    </a:p>
                  </a:txBody>
                  <a:tcPr marL="68580" marR="68580" marT="0" marB="0">
                    <a:solidFill>
                      <a:schemeClr val="accent1">
                        <a:lumMod val="20000"/>
                        <a:lumOff val="80000"/>
                      </a:schemeClr>
                    </a:solidFill>
                  </a:tcPr>
                </a:tc>
              </a:tr>
              <a:tr h="716949">
                <a:tc>
                  <a:txBody>
                    <a:bodyPr/>
                    <a:lstStyle/>
                    <a:p>
                      <a:pPr algn="just">
                        <a:spcAft>
                          <a:spcPts val="0"/>
                        </a:spcAft>
                      </a:pPr>
                      <a:r>
                        <a:rPr lang="en-US" sz="1400" kern="100" dirty="0">
                          <a:effectLst/>
                        </a:rPr>
                        <a:t> </a:t>
                      </a:r>
                      <a:endParaRPr lang="ja-JP" sz="1400" kern="100" dirty="0">
                        <a:effectLst/>
                        <a:latin typeface="Century"/>
                        <a:ea typeface="ＭＳ 明朝"/>
                        <a:cs typeface="Times New Roman"/>
                      </a:endParaRPr>
                    </a:p>
                  </a:txBody>
                  <a:tcPr marL="68580" marR="68580" marT="0" marB="0">
                    <a:solidFill>
                      <a:schemeClr val="bg1"/>
                    </a:solidFill>
                  </a:tcPr>
                </a:tc>
                <a:tc gridSpan="3">
                  <a:txBody>
                    <a:bodyPr/>
                    <a:lstStyle/>
                    <a:p>
                      <a:pPr algn="just">
                        <a:spcAft>
                          <a:spcPts val="0"/>
                        </a:spcAft>
                      </a:pPr>
                      <a:r>
                        <a:rPr lang="ja-JP" altLang="en-US" sz="1400" kern="100" dirty="0" smtClean="0">
                          <a:effectLst/>
                        </a:rPr>
                        <a:t>③</a:t>
                      </a:r>
                      <a:r>
                        <a:rPr lang="ja-JP" sz="1400" kern="100" dirty="0" smtClean="0">
                          <a:effectLst/>
                        </a:rPr>
                        <a:t>☆</a:t>
                      </a:r>
                      <a:r>
                        <a:rPr lang="ja-JP" sz="1400" kern="100" dirty="0">
                          <a:effectLst/>
                        </a:rPr>
                        <a:t>有事とは言えない「グレーゾーン」事態に関する対処は、今回の政府法案でルール化されず、電話による閣議決定で自衛隊の行動を認める方針。野党からは領域警備に関する法案が提出されている。</a:t>
                      </a:r>
                      <a:endParaRPr lang="ja-JP" sz="1400" kern="100" dirty="0">
                        <a:effectLst/>
                        <a:latin typeface="Century"/>
                        <a:ea typeface="ＭＳ 明朝"/>
                        <a:cs typeface="Times New Roman"/>
                      </a:endParaRPr>
                    </a:p>
                  </a:txBody>
                  <a:tcPr marL="68580" marR="68580" marT="0" marB="0">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r>
              <a:tr h="1115254">
                <a:tc>
                  <a:txBody>
                    <a:bodyPr/>
                    <a:lstStyle/>
                    <a:p>
                      <a:pPr algn="just">
                        <a:spcAft>
                          <a:spcPts val="0"/>
                        </a:spcAft>
                      </a:pPr>
                      <a:endParaRPr lang="en-US" altLang="ja-JP" sz="1400" kern="100" dirty="0" smtClean="0">
                        <a:effectLst/>
                      </a:endParaRPr>
                    </a:p>
                    <a:p>
                      <a:pPr algn="just">
                        <a:spcAft>
                          <a:spcPts val="0"/>
                        </a:spcAft>
                      </a:pPr>
                      <a:r>
                        <a:rPr lang="ja-JP" sz="2000" kern="100" dirty="0" smtClean="0">
                          <a:effectLst/>
                        </a:rPr>
                        <a:t>国際</a:t>
                      </a:r>
                      <a:r>
                        <a:rPr lang="ja-JP" sz="2000" kern="100" dirty="0">
                          <a:effectLst/>
                        </a:rPr>
                        <a:t>平和</a:t>
                      </a:r>
                      <a:r>
                        <a:rPr lang="ja-JP" sz="2000" kern="100" dirty="0" smtClean="0">
                          <a:effectLst/>
                        </a:rPr>
                        <a:t>支援法</a:t>
                      </a:r>
                      <a:endParaRPr lang="en-US" altLang="ja-JP" sz="2000" kern="100" dirty="0" smtClean="0">
                        <a:effectLst/>
                      </a:endParaRPr>
                    </a:p>
                    <a:p>
                      <a:pPr algn="just">
                        <a:spcAft>
                          <a:spcPts val="0"/>
                        </a:spcAft>
                      </a:pPr>
                      <a:r>
                        <a:rPr lang="ja-JP" sz="1600" kern="100" dirty="0" smtClean="0">
                          <a:effectLst/>
                        </a:rPr>
                        <a:t>（</a:t>
                      </a:r>
                      <a:r>
                        <a:rPr lang="ja-JP" sz="1600" kern="100" dirty="0">
                          <a:effectLst/>
                        </a:rPr>
                        <a:t>新法案）</a:t>
                      </a:r>
                      <a:endParaRPr lang="ja-JP" sz="1600" kern="100" dirty="0">
                        <a:effectLst/>
                        <a:latin typeface="Century"/>
                        <a:ea typeface="ＭＳ 明朝"/>
                        <a:cs typeface="Times New Roman"/>
                      </a:endParaRPr>
                    </a:p>
                  </a:txBody>
                  <a:tcPr marL="68580" marR="68580" marT="0" marB="0"/>
                </a:tc>
                <a:tc>
                  <a:txBody>
                    <a:bodyPr/>
                    <a:lstStyle/>
                    <a:p>
                      <a:pPr algn="just">
                        <a:spcAft>
                          <a:spcPts val="0"/>
                        </a:spcAft>
                      </a:pPr>
                      <a:endParaRPr lang="en-US" altLang="ja-JP" sz="1400" kern="100" dirty="0" smtClean="0">
                        <a:effectLst/>
                      </a:endParaRPr>
                    </a:p>
                    <a:p>
                      <a:pPr algn="just">
                        <a:spcAft>
                          <a:spcPts val="0"/>
                        </a:spcAft>
                      </a:pPr>
                      <a:r>
                        <a:rPr lang="ja-JP" altLang="en-US" sz="2000" kern="100" dirty="0" smtClean="0">
                          <a:effectLst/>
                        </a:rPr>
                        <a:t>④</a:t>
                      </a:r>
                      <a:r>
                        <a:rPr lang="ja-JP" sz="2000" kern="100" dirty="0" smtClean="0">
                          <a:effectLst/>
                        </a:rPr>
                        <a:t>国際</a:t>
                      </a:r>
                      <a:r>
                        <a:rPr lang="ja-JP" sz="2000" kern="100" dirty="0">
                          <a:effectLst/>
                        </a:rPr>
                        <a:t>社会</a:t>
                      </a:r>
                      <a:r>
                        <a:rPr lang="ja-JP" sz="2000" kern="100" dirty="0" smtClean="0">
                          <a:effectLst/>
                        </a:rPr>
                        <a:t>の</a:t>
                      </a:r>
                      <a:endParaRPr lang="en-US" altLang="ja-JP" sz="2000" kern="100" dirty="0" smtClean="0">
                        <a:effectLst/>
                      </a:endParaRPr>
                    </a:p>
                    <a:p>
                      <a:pPr algn="just">
                        <a:spcAft>
                          <a:spcPts val="0"/>
                        </a:spcAft>
                      </a:pPr>
                      <a:r>
                        <a:rPr lang="ja-JP" sz="2000" kern="100" dirty="0" smtClean="0">
                          <a:effectLst/>
                        </a:rPr>
                        <a:t>平和</a:t>
                      </a:r>
                      <a:r>
                        <a:rPr lang="ja-JP" altLang="en-US" sz="2000" kern="100" dirty="0" smtClean="0">
                          <a:effectLst/>
                        </a:rPr>
                        <a:t>へ</a:t>
                      </a:r>
                      <a:r>
                        <a:rPr lang="ja-JP" sz="2000" kern="100" dirty="0" smtClean="0">
                          <a:effectLst/>
                        </a:rPr>
                        <a:t>の</a:t>
                      </a:r>
                      <a:r>
                        <a:rPr lang="ja-JP" sz="2000" kern="100" dirty="0">
                          <a:effectLst/>
                        </a:rPr>
                        <a:t>貢献</a:t>
                      </a:r>
                      <a:endParaRPr lang="ja-JP" sz="2000" kern="100" dirty="0">
                        <a:effectLst/>
                        <a:latin typeface="Century"/>
                        <a:ea typeface="ＭＳ 明朝"/>
                        <a:cs typeface="Times New Roman"/>
                      </a:endParaRPr>
                    </a:p>
                  </a:txBody>
                  <a:tcPr marL="68580" marR="68580" marT="0" marB="0">
                    <a:solidFill>
                      <a:schemeClr val="accent5">
                        <a:lumMod val="40000"/>
                        <a:lumOff val="60000"/>
                      </a:schemeClr>
                    </a:solidFill>
                  </a:tcPr>
                </a:tc>
                <a:tc>
                  <a:txBody>
                    <a:bodyPr/>
                    <a:lstStyle/>
                    <a:p>
                      <a:pPr algn="just">
                        <a:spcAft>
                          <a:spcPts val="0"/>
                        </a:spcAft>
                      </a:pPr>
                      <a:endParaRPr lang="en-US" altLang="ja-JP" sz="1400" kern="100" dirty="0" smtClean="0">
                        <a:effectLst/>
                      </a:endParaRPr>
                    </a:p>
                    <a:p>
                      <a:pPr algn="just">
                        <a:spcAft>
                          <a:spcPts val="0"/>
                        </a:spcAft>
                      </a:pPr>
                      <a:r>
                        <a:rPr lang="ja-JP" sz="2000" kern="100" dirty="0" smtClean="0">
                          <a:effectLst/>
                        </a:rPr>
                        <a:t>国際</a:t>
                      </a:r>
                      <a:r>
                        <a:rPr lang="ja-JP" sz="2000" kern="100" dirty="0">
                          <a:effectLst/>
                        </a:rPr>
                        <a:t>平和共同</a:t>
                      </a:r>
                      <a:r>
                        <a:rPr lang="ja-JP" sz="2000" kern="100" dirty="0" smtClean="0">
                          <a:effectLst/>
                        </a:rPr>
                        <a:t>対処</a:t>
                      </a:r>
                      <a:endParaRPr lang="en-US" altLang="ja-JP" sz="2000" kern="100" dirty="0" smtClean="0">
                        <a:effectLst/>
                      </a:endParaRPr>
                    </a:p>
                    <a:p>
                      <a:pPr algn="just">
                        <a:spcAft>
                          <a:spcPts val="0"/>
                        </a:spcAft>
                      </a:pPr>
                      <a:r>
                        <a:rPr lang="ja-JP" sz="2000" kern="100" dirty="0" smtClean="0">
                          <a:effectLst/>
                        </a:rPr>
                        <a:t>事態</a:t>
                      </a:r>
                      <a:endParaRPr lang="ja-JP" sz="2000" kern="100" dirty="0">
                        <a:effectLst/>
                        <a:latin typeface="Century"/>
                        <a:ea typeface="ＭＳ 明朝"/>
                        <a:cs typeface="Times New Roman"/>
                      </a:endParaRPr>
                    </a:p>
                  </a:txBody>
                  <a:tcPr marL="68580" marR="68580" marT="0" marB="0">
                    <a:solidFill>
                      <a:schemeClr val="tx2">
                        <a:lumMod val="20000"/>
                        <a:lumOff val="80000"/>
                      </a:schemeClr>
                    </a:solidFill>
                  </a:tcPr>
                </a:tc>
                <a:tc>
                  <a:txBody>
                    <a:bodyPr/>
                    <a:lstStyle/>
                    <a:p>
                      <a:pPr algn="just">
                        <a:spcAft>
                          <a:spcPts val="0"/>
                        </a:spcAft>
                      </a:pPr>
                      <a:endParaRPr lang="en-US" altLang="ja-JP" sz="1400" kern="100" dirty="0" smtClean="0">
                        <a:effectLst/>
                      </a:endParaRPr>
                    </a:p>
                    <a:p>
                      <a:pPr algn="just">
                        <a:spcAft>
                          <a:spcPts val="0"/>
                        </a:spcAft>
                      </a:pPr>
                      <a:r>
                        <a:rPr lang="ja-JP" sz="1400" kern="100" dirty="0" smtClean="0">
                          <a:effectLst/>
                        </a:rPr>
                        <a:t>治安</a:t>
                      </a:r>
                      <a:r>
                        <a:rPr lang="ja-JP" sz="1400" kern="100" dirty="0">
                          <a:effectLst/>
                        </a:rPr>
                        <a:t>維持活動等の任務拡大と武器使用の容認</a:t>
                      </a:r>
                    </a:p>
                    <a:p>
                      <a:pPr algn="just">
                        <a:spcAft>
                          <a:spcPts val="0"/>
                        </a:spcAft>
                      </a:pPr>
                      <a:r>
                        <a:rPr lang="ja-JP" sz="1400" kern="100" dirty="0">
                          <a:effectLst/>
                        </a:rPr>
                        <a:t>後方支援、武器使用の容認</a:t>
                      </a:r>
                      <a:endParaRPr lang="ja-JP" sz="1400" kern="100" dirty="0">
                        <a:effectLst/>
                        <a:latin typeface="Century"/>
                        <a:ea typeface="ＭＳ 明朝"/>
                        <a:cs typeface="Times New Roman"/>
                      </a:endParaRPr>
                    </a:p>
                  </a:txBody>
                  <a:tcPr marL="68580" marR="68580" marT="0" marB="0">
                    <a:solidFill>
                      <a:schemeClr val="tx2">
                        <a:lumMod val="20000"/>
                        <a:lumOff val="80000"/>
                      </a:schemeClr>
                    </a:solidFill>
                  </a:tcPr>
                </a:tc>
              </a:tr>
            </a:tbl>
          </a:graphicData>
        </a:graphic>
      </p:graphicFrame>
    </p:spTree>
    <p:extLst>
      <p:ext uri="{BB962C8B-B14F-4D97-AF65-F5344CB8AC3E}">
        <p14:creationId xmlns:p14="http://schemas.microsoft.com/office/powerpoint/2010/main" val="26178601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008112"/>
          </a:xfrm>
        </p:spPr>
        <p:txBody>
          <a:bodyPr/>
          <a:lstStyle/>
          <a:p>
            <a:r>
              <a:rPr kumimoji="1" lang="ja-JP" altLang="en-US" sz="3600" dirty="0" smtClean="0"/>
              <a:t>幸福追求権の誤用の問題</a:t>
            </a:r>
            <a:endParaRPr kumimoji="1" lang="ja-JP" altLang="en-US" sz="3600" dirty="0"/>
          </a:p>
        </p:txBody>
      </p:sp>
      <p:sp>
        <p:nvSpPr>
          <p:cNvPr id="3" name="コンテンツ プレースホルダー 2"/>
          <p:cNvSpPr>
            <a:spLocks noGrp="1"/>
          </p:cNvSpPr>
          <p:nvPr>
            <p:ph idx="1"/>
          </p:nvPr>
        </p:nvSpPr>
        <p:spPr>
          <a:xfrm>
            <a:off x="457200" y="1600200"/>
            <a:ext cx="8229600" cy="4781127"/>
          </a:xfrm>
        </p:spPr>
        <p:txBody>
          <a:bodyPr>
            <a:normAutofit fontScale="77500" lnSpcReduction="20000"/>
          </a:bodyPr>
          <a:lstStyle/>
          <a:p>
            <a:r>
              <a:rPr lang="ja-JP" altLang="en-US" sz="3400" dirty="0" smtClean="0">
                <a:solidFill>
                  <a:schemeClr val="tx2">
                    <a:lumMod val="75000"/>
                  </a:schemeClr>
                </a:solidFill>
              </a:rPr>
              <a:t>「</a:t>
            </a:r>
            <a:r>
              <a:rPr lang="ja-JP" altLang="en-US" sz="3400" dirty="0">
                <a:solidFill>
                  <a:schemeClr val="tx2">
                    <a:lumMod val="75000"/>
                  </a:schemeClr>
                </a:solidFill>
              </a:rPr>
              <a:t>幸福」の内容は各人が選ぶもの</a:t>
            </a:r>
            <a:r>
              <a:rPr lang="ja-JP" altLang="en-US" sz="3400" dirty="0" smtClean="0">
                <a:solidFill>
                  <a:schemeClr val="tx2">
                    <a:lumMod val="75000"/>
                  </a:schemeClr>
                </a:solidFill>
              </a:rPr>
              <a:t>。国家からの押し付けを</a:t>
            </a:r>
            <a:r>
              <a:rPr lang="ja-JP" altLang="en-US" sz="3400" dirty="0">
                <a:solidFill>
                  <a:schemeClr val="tx2">
                    <a:lumMod val="75000"/>
                  </a:schemeClr>
                </a:solidFill>
              </a:rPr>
              <a:t>拒む権利</a:t>
            </a:r>
            <a:r>
              <a:rPr lang="ja-JP" altLang="en-US" sz="3400" dirty="0" smtClean="0">
                <a:solidFill>
                  <a:schemeClr val="tx2">
                    <a:lumMod val="75000"/>
                  </a:schemeClr>
                </a:solidFill>
              </a:rPr>
              <a:t>。</a:t>
            </a:r>
            <a:endParaRPr lang="en-US" altLang="ja-JP" sz="3400" dirty="0" smtClean="0">
              <a:solidFill>
                <a:schemeClr val="tx2">
                  <a:lumMod val="75000"/>
                </a:schemeClr>
              </a:solidFill>
            </a:endParaRPr>
          </a:p>
          <a:p>
            <a:endParaRPr lang="en-US" altLang="ja-JP" sz="3400" dirty="0">
              <a:solidFill>
                <a:schemeClr val="tx2">
                  <a:lumMod val="75000"/>
                </a:schemeClr>
              </a:solidFill>
            </a:endParaRPr>
          </a:p>
          <a:p>
            <a:r>
              <a:rPr lang="ja-JP" altLang="en-US" sz="3400" dirty="0">
                <a:solidFill>
                  <a:schemeClr val="tx2">
                    <a:lumMod val="75000"/>
                  </a:schemeClr>
                </a:solidFill>
              </a:rPr>
              <a:t>解釈によって新しい権利を</a:t>
            </a:r>
            <a:r>
              <a:rPr lang="ja-JP" altLang="en-US" sz="3400" dirty="0" smtClean="0">
                <a:solidFill>
                  <a:schemeClr val="tx2">
                    <a:lumMod val="75000"/>
                  </a:schemeClr>
                </a:solidFill>
              </a:rPr>
              <a:t>生み出す「</a:t>
            </a:r>
            <a:r>
              <a:rPr lang="ja-JP" altLang="en-US" sz="3400" dirty="0">
                <a:solidFill>
                  <a:schemeClr val="tx2">
                    <a:lumMod val="75000"/>
                  </a:schemeClr>
                </a:solidFill>
              </a:rPr>
              <a:t>包括的基本権</a:t>
            </a:r>
            <a:r>
              <a:rPr lang="ja-JP" altLang="en-US" sz="3400" dirty="0" smtClean="0">
                <a:solidFill>
                  <a:schemeClr val="tx2">
                    <a:lumMod val="75000"/>
                  </a:schemeClr>
                </a:solidFill>
              </a:rPr>
              <a:t>」。</a:t>
            </a:r>
            <a:endParaRPr lang="en-US" altLang="ja-JP" sz="3400" dirty="0" smtClean="0">
              <a:solidFill>
                <a:schemeClr val="tx2">
                  <a:lumMod val="75000"/>
                </a:schemeClr>
              </a:solidFill>
            </a:endParaRPr>
          </a:p>
          <a:p>
            <a:endParaRPr lang="en-US" altLang="ja-JP" sz="3400" dirty="0" smtClean="0">
              <a:solidFill>
                <a:schemeClr val="tx2">
                  <a:lumMod val="75000"/>
                </a:schemeClr>
              </a:solidFill>
            </a:endParaRPr>
          </a:p>
          <a:p>
            <a:r>
              <a:rPr lang="ja-JP" altLang="en-US" sz="3400" dirty="0" smtClean="0">
                <a:solidFill>
                  <a:schemeClr val="tx2">
                    <a:lumMod val="75000"/>
                  </a:schemeClr>
                </a:solidFill>
              </a:rPr>
              <a:t>国民</a:t>
            </a:r>
            <a:r>
              <a:rPr lang="ja-JP" altLang="en-US" sz="3400" dirty="0">
                <a:solidFill>
                  <a:schemeClr val="tx2">
                    <a:lumMod val="75000"/>
                  </a:schemeClr>
                </a:solidFill>
              </a:rPr>
              <a:t>の具体的な「生命」の危機そのものに特定できない経済的損失への対処、国際社会の平和構築への貢献は、戦闘的軍事以外の手段を模索することが憲法の要請。</a:t>
            </a:r>
            <a:endParaRPr lang="en-US" altLang="ja-JP" sz="3400" dirty="0">
              <a:solidFill>
                <a:schemeClr val="tx2">
                  <a:lumMod val="75000"/>
                </a:schemeClr>
              </a:solidFill>
            </a:endParaRPr>
          </a:p>
          <a:p>
            <a:pPr marL="0" indent="0">
              <a:buNone/>
            </a:pPr>
            <a:endParaRPr lang="en-US" altLang="ja-JP" sz="2800" dirty="0">
              <a:solidFill>
                <a:schemeClr val="tx2">
                  <a:lumMod val="75000"/>
                </a:schemeClr>
              </a:solidFill>
            </a:endParaRPr>
          </a:p>
          <a:p>
            <a:pPr marL="0" indent="0">
              <a:buNone/>
            </a:pPr>
            <a:r>
              <a:rPr lang="ja-JP" altLang="en-US" sz="3400" dirty="0" smtClean="0">
                <a:solidFill>
                  <a:srgbClr val="800000"/>
                </a:solidFill>
              </a:rPr>
              <a:t>→「幸福追求権」を</a:t>
            </a:r>
            <a:r>
              <a:rPr lang="ja-JP" altLang="en-US" sz="3400" dirty="0">
                <a:solidFill>
                  <a:srgbClr val="800000"/>
                </a:solidFill>
              </a:rPr>
              <a:t>要件に入れることで、武力行使容認の理由づけ</a:t>
            </a:r>
            <a:r>
              <a:rPr lang="ja-JP" altLang="en-US" sz="3400" dirty="0" smtClean="0">
                <a:solidFill>
                  <a:srgbClr val="800000"/>
                </a:solidFill>
              </a:rPr>
              <a:t>が無限定に広がる</a:t>
            </a:r>
            <a:r>
              <a:rPr lang="ja-JP" altLang="en-US" sz="3400" dirty="0">
                <a:solidFill>
                  <a:srgbClr val="800000"/>
                </a:solidFill>
              </a:rPr>
              <a:t>可能性が</a:t>
            </a:r>
            <a:r>
              <a:rPr lang="ja-JP" altLang="en-US" sz="3400" dirty="0" smtClean="0">
                <a:solidFill>
                  <a:srgbClr val="800000"/>
                </a:solidFill>
              </a:rPr>
              <a:t>。</a:t>
            </a:r>
            <a:endParaRPr lang="en-US" altLang="ja-JP" sz="3400" dirty="0" smtClean="0">
              <a:solidFill>
                <a:srgbClr val="800000"/>
              </a:solidFill>
            </a:endParaRPr>
          </a:p>
          <a:p>
            <a:pPr marL="0" indent="0">
              <a:buNone/>
            </a:pPr>
            <a:endParaRPr lang="ja-JP" altLang="en-US" sz="3400" dirty="0">
              <a:solidFill>
                <a:srgbClr val="800000"/>
              </a:solidFill>
            </a:endParaRPr>
          </a:p>
        </p:txBody>
      </p:sp>
    </p:spTree>
    <p:extLst>
      <p:ext uri="{BB962C8B-B14F-4D97-AF65-F5344CB8AC3E}">
        <p14:creationId xmlns:p14="http://schemas.microsoft.com/office/powerpoint/2010/main" val="2211860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080120"/>
          </a:xfrm>
        </p:spPr>
        <p:txBody>
          <a:bodyPr/>
          <a:lstStyle/>
          <a:p>
            <a:r>
              <a:rPr kumimoji="1" lang="ja-JP" altLang="en-US" sz="4000" dirty="0" smtClean="0"/>
              <a:t>憲法問題を整理</a:t>
            </a:r>
            <a:endParaRPr kumimoji="1" lang="ja-JP" altLang="en-US" sz="4000" dirty="0"/>
          </a:p>
        </p:txBody>
      </p:sp>
      <p:sp>
        <p:nvSpPr>
          <p:cNvPr id="3" name="コンテンツ プレースホルダー 2"/>
          <p:cNvSpPr>
            <a:spLocks noGrp="1"/>
          </p:cNvSpPr>
          <p:nvPr>
            <p:ph idx="1"/>
          </p:nvPr>
        </p:nvSpPr>
        <p:spPr>
          <a:xfrm>
            <a:off x="457200" y="1556792"/>
            <a:ext cx="8229600" cy="4824536"/>
          </a:xfrm>
        </p:spPr>
        <p:txBody>
          <a:bodyPr>
            <a:noAutofit/>
          </a:bodyPr>
          <a:lstStyle/>
          <a:p>
            <a:pPr marL="0" indent="0">
              <a:buNone/>
            </a:pPr>
            <a:r>
              <a:rPr lang="ja-JP" altLang="en-US" dirty="0" smtClean="0">
                <a:solidFill>
                  <a:schemeClr val="tx1"/>
                </a:solidFill>
              </a:rPr>
              <a:t>①国家の憲法違背の問題：</a:t>
            </a:r>
            <a:r>
              <a:rPr lang="ja-JP" altLang="en-US" dirty="0" smtClean="0">
                <a:solidFill>
                  <a:schemeClr val="tx1"/>
                </a:solidFill>
                <a:latin typeface="AR P丸ゴシック体M" panose="020B0600010101010101" pitchFamily="50" charset="-128"/>
                <a:ea typeface="AR P丸ゴシック体M" panose="020B0600010101010101" pitchFamily="50" charset="-128"/>
              </a:rPr>
              <a:t>結果的に、憲法</a:t>
            </a:r>
            <a:r>
              <a:rPr lang="en-US" altLang="ja-JP" dirty="0" smtClean="0">
                <a:solidFill>
                  <a:schemeClr val="tx1"/>
                </a:solidFill>
                <a:latin typeface="AR P丸ゴシック体M" panose="020B0600010101010101" pitchFamily="50" charset="-128"/>
                <a:ea typeface="AR P丸ゴシック体M" panose="020B0600010101010101" pitchFamily="50" charset="-128"/>
              </a:rPr>
              <a:t>9</a:t>
            </a:r>
            <a:r>
              <a:rPr lang="ja-JP" altLang="en-US" dirty="0" smtClean="0">
                <a:solidFill>
                  <a:schemeClr val="tx1"/>
                </a:solidFill>
                <a:latin typeface="AR P丸ゴシック体M" panose="020B0600010101010101" pitchFamily="50" charset="-128"/>
                <a:ea typeface="AR P丸ゴシック体M" panose="020B0600010101010101" pitchFamily="50" charset="-128"/>
              </a:rPr>
              <a:t>条が禁じる「武力行使」を行う可能性</a:t>
            </a: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chemeClr val="tx1"/>
                </a:solidFill>
              </a:rPr>
              <a:t>②自衛隊員の問題：</a:t>
            </a:r>
            <a:r>
              <a:rPr lang="ja-JP" altLang="en-US" dirty="0" smtClean="0">
                <a:solidFill>
                  <a:schemeClr val="tx1"/>
                </a:solidFill>
                <a:latin typeface="AR P丸ゴシック体M" panose="020B0600010101010101" pitchFamily="50" charset="-128"/>
                <a:ea typeface="AR P丸ゴシック体M" panose="020B0600010101010101" pitchFamily="50" charset="-128"/>
              </a:rPr>
              <a:t>海外派遣によって自衛隊員の生命権・平和的生存権、職業</a:t>
            </a:r>
            <a:r>
              <a:rPr lang="ja-JP" altLang="en-US" dirty="0">
                <a:solidFill>
                  <a:schemeClr val="tx1"/>
                </a:solidFill>
                <a:latin typeface="AR P丸ゴシック体M" panose="020B0600010101010101" pitchFamily="50" charset="-128"/>
                <a:ea typeface="AR P丸ゴシック体M" panose="020B0600010101010101" pitchFamily="50" charset="-128"/>
              </a:rPr>
              <a:t>選択の</a:t>
            </a:r>
            <a:r>
              <a:rPr lang="ja-JP" altLang="en-US" dirty="0" smtClean="0">
                <a:solidFill>
                  <a:schemeClr val="tx1"/>
                </a:solidFill>
                <a:latin typeface="AR P丸ゴシック体M" panose="020B0600010101010101" pitchFamily="50" charset="-128"/>
                <a:ea typeface="AR P丸ゴシック体M" panose="020B0600010101010101" pitchFamily="50" charset="-128"/>
              </a:rPr>
              <a:t>自由が侵害される可能性が。</a:t>
            </a: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r>
              <a:rPr lang="ja-JP" altLang="en-US" dirty="0" smtClean="0">
                <a:solidFill>
                  <a:schemeClr val="tx1"/>
                </a:solidFill>
              </a:rPr>
              <a:t>③一般市民のリスク：</a:t>
            </a:r>
            <a:r>
              <a:rPr lang="ja-JP" altLang="en-US" dirty="0" smtClean="0">
                <a:solidFill>
                  <a:schemeClr val="tx1"/>
                </a:solidFill>
                <a:latin typeface="AR P丸ゴシック体M" panose="020B0600010101010101" pitchFamily="50" charset="-128"/>
                <a:ea typeface="AR P丸ゴシック体M" panose="020B0600010101010101" pitchFamily="50" charset="-128"/>
              </a:rPr>
              <a:t>戦闘となった結果、日本の軍事基地への攻撃、日本の一般市民を巻き込むテロ攻撃を招く危険が増大。</a:t>
            </a:r>
            <a:r>
              <a:rPr kumimoji="1" lang="ja-JP" altLang="en-US" dirty="0" smtClean="0">
                <a:solidFill>
                  <a:srgbClr val="C00000"/>
                </a:solidFill>
                <a:latin typeface="AR P丸ゴシック体M" panose="020B0600010101010101" pitchFamily="50" charset="-128"/>
                <a:ea typeface="AR P丸ゴシック体M" panose="020B0600010101010101" pitchFamily="50" charset="-128"/>
              </a:rPr>
              <a:t>→私たちの生命・生活に直結するリスク。</a:t>
            </a:r>
            <a:endParaRPr kumimoji="1" lang="ja-JP" altLang="en-US" dirty="0">
              <a:solidFill>
                <a:srgbClr val="C00000"/>
              </a:solidFill>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33798649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323528" y="332656"/>
            <a:ext cx="8568952" cy="1440160"/>
          </a:xfrm>
        </p:spPr>
        <p:txBody>
          <a:bodyPr/>
          <a:lstStyle/>
          <a:p>
            <a:r>
              <a:rPr lang="ja-JP" altLang="en-US" sz="2800" dirty="0" smtClean="0">
                <a:solidFill>
                  <a:srgbClr val="0070C0"/>
                </a:solidFill>
              </a:rPr>
              <a:t>実際どうなってる？</a:t>
            </a:r>
            <a:r>
              <a:rPr lang="ja-JP" altLang="en-US" sz="3600" dirty="0" smtClean="0">
                <a:solidFill>
                  <a:srgbClr val="0070C0"/>
                </a:solidFill>
              </a:rPr>
              <a:t>「</a:t>
            </a:r>
            <a:r>
              <a:rPr lang="ja-JP" altLang="en-US" sz="3600" dirty="0">
                <a:solidFill>
                  <a:srgbClr val="0070C0"/>
                </a:solidFill>
              </a:rPr>
              <a:t>立法事実</a:t>
            </a:r>
            <a:r>
              <a:rPr lang="ja-JP" altLang="en-US" sz="3600" dirty="0" smtClean="0">
                <a:solidFill>
                  <a:srgbClr val="0070C0"/>
                </a:solidFill>
              </a:rPr>
              <a:t>」の問題</a:t>
            </a:r>
            <a:r>
              <a:rPr lang="en-US" altLang="ja-JP" sz="3600" dirty="0" smtClean="0">
                <a:solidFill>
                  <a:srgbClr val="0070C0"/>
                </a:solidFill>
              </a:rPr>
              <a:t/>
            </a:r>
            <a:br>
              <a:rPr lang="en-US" altLang="ja-JP" sz="3600" dirty="0" smtClean="0">
                <a:solidFill>
                  <a:srgbClr val="0070C0"/>
                </a:solidFill>
              </a:rPr>
            </a:br>
            <a:r>
              <a:rPr lang="ja-JP" altLang="en-US" sz="2800" dirty="0" smtClean="0">
                <a:solidFill>
                  <a:srgbClr val="0070C0"/>
                </a:solidFill>
              </a:rPr>
              <a:t>それで防げる？</a:t>
            </a:r>
            <a:r>
              <a:rPr lang="ja-JP" altLang="en-US" sz="3600" dirty="0" smtClean="0">
                <a:solidFill>
                  <a:srgbClr val="0070C0"/>
                </a:solidFill>
              </a:rPr>
              <a:t>「</a:t>
            </a:r>
            <a:r>
              <a:rPr lang="ja-JP" altLang="en-US" sz="3600" dirty="0">
                <a:solidFill>
                  <a:srgbClr val="0070C0"/>
                </a:solidFill>
              </a:rPr>
              <a:t>目的＝手段の適合性</a:t>
            </a:r>
            <a:r>
              <a:rPr lang="ja-JP" altLang="en-US" sz="3600" dirty="0" smtClean="0">
                <a:solidFill>
                  <a:schemeClr val="tx2">
                    <a:lumMod val="75000"/>
                  </a:schemeClr>
                </a:solidFill>
              </a:rPr>
              <a:t>」</a:t>
            </a:r>
            <a:endParaRPr kumimoji="1" lang="ja-JP" altLang="en-US" sz="3600" dirty="0"/>
          </a:p>
        </p:txBody>
      </p:sp>
      <p:sp>
        <p:nvSpPr>
          <p:cNvPr id="3" name="コンテンツ プレースホルダー 2"/>
          <p:cNvSpPr>
            <a:spLocks noGrp="1"/>
          </p:cNvSpPr>
          <p:nvPr>
            <p:ph idx="1"/>
          </p:nvPr>
        </p:nvSpPr>
        <p:spPr>
          <a:xfrm>
            <a:off x="457200" y="2060848"/>
            <a:ext cx="8229600" cy="4065315"/>
          </a:xfrm>
        </p:spPr>
        <p:txBody>
          <a:bodyPr>
            <a:normAutofit lnSpcReduction="10000"/>
          </a:bodyPr>
          <a:lstStyle/>
          <a:p>
            <a:pPr marL="0" indent="0">
              <a:buNone/>
            </a:pPr>
            <a:r>
              <a:rPr lang="ja-JP" altLang="en-US" sz="3200" dirty="0" smtClean="0">
                <a:solidFill>
                  <a:srgbClr val="0070C0"/>
                </a:solidFill>
              </a:rPr>
              <a:t>・北朝鮮ミサイル実験への対応</a:t>
            </a:r>
            <a:endParaRPr lang="en-US" altLang="ja-JP" sz="3200" dirty="0" smtClean="0">
              <a:solidFill>
                <a:srgbClr val="0070C0"/>
              </a:solidFill>
            </a:endParaRPr>
          </a:p>
          <a:p>
            <a:pPr marL="0" indent="0">
              <a:buNone/>
            </a:pPr>
            <a:r>
              <a:rPr kumimoji="1" lang="ja-JP" altLang="en-US" sz="3200" dirty="0" smtClean="0">
                <a:solidFill>
                  <a:srgbClr val="0070C0"/>
                </a:solidFill>
              </a:rPr>
              <a:t>・尖閣諸島問題</a:t>
            </a:r>
            <a:endParaRPr kumimoji="1" lang="en-US" altLang="ja-JP" sz="3200" dirty="0" smtClean="0">
              <a:solidFill>
                <a:srgbClr val="0070C0"/>
              </a:solidFill>
            </a:endParaRPr>
          </a:p>
          <a:p>
            <a:pPr marL="0" indent="0">
              <a:buNone/>
            </a:pPr>
            <a:r>
              <a:rPr lang="ja-JP" altLang="en-US" sz="3200" dirty="0" smtClean="0">
                <a:solidFill>
                  <a:srgbClr val="0070C0"/>
                </a:solidFill>
              </a:rPr>
              <a:t>・南沙諸島問題</a:t>
            </a:r>
            <a:endParaRPr lang="en-US" altLang="ja-JP" sz="3200" dirty="0" smtClean="0">
              <a:solidFill>
                <a:srgbClr val="0070C0"/>
              </a:solidFill>
            </a:endParaRPr>
          </a:p>
          <a:p>
            <a:pPr marL="0" indent="0">
              <a:buNone/>
            </a:pPr>
            <a:r>
              <a:rPr kumimoji="1" lang="ja-JP" altLang="en-US" sz="3200" dirty="0" smtClean="0">
                <a:solidFill>
                  <a:srgbClr val="0070C0"/>
                </a:solidFill>
              </a:rPr>
              <a:t>・ホルムズ海峡と日本経済</a:t>
            </a:r>
            <a:endParaRPr kumimoji="1" lang="en-US" altLang="ja-JP" sz="3200" dirty="0" smtClean="0">
              <a:solidFill>
                <a:srgbClr val="0070C0"/>
              </a:solidFill>
            </a:endParaRPr>
          </a:p>
          <a:p>
            <a:pPr marL="0" indent="0">
              <a:buNone/>
            </a:pPr>
            <a:r>
              <a:rPr lang="ja-JP" altLang="en-US" sz="3200" dirty="0" smtClean="0">
                <a:solidFill>
                  <a:srgbClr val="0070C0"/>
                </a:solidFill>
              </a:rPr>
              <a:t>・</a:t>
            </a:r>
            <a:r>
              <a:rPr lang="en-US" altLang="ja-JP" sz="3200" dirty="0" smtClean="0">
                <a:solidFill>
                  <a:srgbClr val="0070C0"/>
                </a:solidFill>
              </a:rPr>
              <a:t>IS</a:t>
            </a:r>
            <a:r>
              <a:rPr lang="ja-JP" altLang="en-US" sz="3200" dirty="0" smtClean="0">
                <a:solidFill>
                  <a:srgbClr val="0070C0"/>
                </a:solidFill>
              </a:rPr>
              <a:t>などの武装集団と国際社会の平和問題</a:t>
            </a:r>
            <a:endParaRPr lang="en-US" altLang="ja-JP" sz="3200" dirty="0" smtClean="0">
              <a:solidFill>
                <a:srgbClr val="0070C0"/>
              </a:solidFill>
            </a:endParaRPr>
          </a:p>
          <a:p>
            <a:pPr marL="0" indent="0">
              <a:buNone/>
            </a:pPr>
            <a:r>
              <a:rPr lang="ja-JP" altLang="en-US" sz="2600" dirty="0" smtClean="0">
                <a:solidFill>
                  <a:srgbClr val="0070C0"/>
                </a:solidFill>
              </a:rPr>
              <a:t>　　　　（各ジャンルの専門家が連携する必要が</a:t>
            </a:r>
            <a:r>
              <a:rPr lang="ja-JP" altLang="en-US" sz="2600" dirty="0">
                <a:solidFill>
                  <a:srgbClr val="0070C0"/>
                </a:solidFill>
              </a:rPr>
              <a:t>）</a:t>
            </a:r>
            <a:endParaRPr lang="en-US" altLang="ja-JP" sz="2600" dirty="0" smtClean="0">
              <a:solidFill>
                <a:srgbClr val="0070C0"/>
              </a:solidFill>
            </a:endParaRPr>
          </a:p>
          <a:p>
            <a:pPr marL="0" indent="0">
              <a:buNone/>
            </a:pPr>
            <a:r>
              <a:rPr kumimoji="1" lang="ja-JP" altLang="en-US" sz="2600" dirty="0" smtClean="0">
                <a:solidFill>
                  <a:schemeClr val="accent3">
                    <a:lumMod val="75000"/>
                  </a:schemeClr>
                </a:solidFill>
              </a:rPr>
              <a:t>★すべてについて、シビリアン・コントロールを可能にするだけの情報提示を政府が行ってきたか？</a:t>
            </a:r>
            <a:r>
              <a:rPr kumimoji="1" lang="ja-JP" altLang="en-US" sz="2600" dirty="0" smtClean="0">
                <a:solidFill>
                  <a:srgbClr val="800000"/>
                </a:solidFill>
              </a:rPr>
              <a:t>　</a:t>
            </a:r>
            <a:endParaRPr kumimoji="1" lang="en-US" altLang="ja-JP" sz="2600" dirty="0" smtClean="0">
              <a:solidFill>
                <a:srgbClr val="800000"/>
              </a:solidFill>
            </a:endParaRPr>
          </a:p>
        </p:txBody>
      </p:sp>
    </p:spTree>
    <p:extLst>
      <p:ext uri="{BB962C8B-B14F-4D97-AF65-F5344CB8AC3E}">
        <p14:creationId xmlns:p14="http://schemas.microsoft.com/office/powerpoint/2010/main" val="485139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332656"/>
            <a:ext cx="8568952" cy="1440160"/>
          </a:xfrm>
        </p:spPr>
        <p:txBody>
          <a:bodyPr/>
          <a:lstStyle/>
          <a:p>
            <a:r>
              <a:rPr lang="ja-JP" altLang="en-US" sz="4000" dirty="0" smtClean="0">
                <a:solidFill>
                  <a:srgbClr val="002060"/>
                </a:solidFill>
              </a:rPr>
              <a:t>民主主義と国民：この結果を</a:t>
            </a:r>
            <a:r>
              <a:rPr kumimoji="1" lang="ja-JP" altLang="en-US" sz="4000" dirty="0" smtClean="0">
                <a:solidFill>
                  <a:srgbClr val="002060"/>
                </a:solidFill>
              </a:rPr>
              <a:t>選んだのは、国民自身？</a:t>
            </a:r>
            <a:endParaRPr kumimoji="1" lang="ja-JP" altLang="en-US" sz="4000" dirty="0">
              <a:solidFill>
                <a:srgbClr val="002060"/>
              </a:solidFill>
            </a:endParaRPr>
          </a:p>
        </p:txBody>
      </p:sp>
      <p:sp>
        <p:nvSpPr>
          <p:cNvPr id="3" name="コンテンツ プレースホルダー 2"/>
          <p:cNvSpPr>
            <a:spLocks noGrp="1"/>
          </p:cNvSpPr>
          <p:nvPr>
            <p:ph idx="1"/>
          </p:nvPr>
        </p:nvSpPr>
        <p:spPr>
          <a:xfrm>
            <a:off x="457200" y="1988840"/>
            <a:ext cx="8229600" cy="4392488"/>
          </a:xfrm>
        </p:spPr>
        <p:txBody>
          <a:bodyPr>
            <a:noAutofit/>
          </a:bodyPr>
          <a:lstStyle/>
          <a:p>
            <a:r>
              <a:rPr kumimoji="1" lang="ja-JP" altLang="en-US" sz="2800" b="1" dirty="0" smtClean="0">
                <a:solidFill>
                  <a:srgbClr val="000099"/>
                </a:solidFill>
              </a:rPr>
              <a:t>立憲民主主義</a:t>
            </a:r>
            <a:endParaRPr kumimoji="1" lang="en-US" altLang="ja-JP" sz="2800" dirty="0" smtClean="0">
              <a:solidFill>
                <a:schemeClr val="tx2">
                  <a:lumMod val="75000"/>
                </a:schemeClr>
              </a:solidFill>
            </a:endParaRPr>
          </a:p>
          <a:p>
            <a:pPr marL="0" indent="0">
              <a:buNone/>
            </a:pPr>
            <a:r>
              <a:rPr lang="ja-JP" altLang="en-US" dirty="0" smtClean="0">
                <a:solidFill>
                  <a:srgbClr val="002060"/>
                </a:solidFill>
                <a:latin typeface="AR P丸ゴシック体M" panose="020B0600010101010101" pitchFamily="50" charset="-128"/>
                <a:ea typeface="AR P丸ゴシック体M" panose="020B0600010101010101" pitchFamily="50" charset="-128"/>
              </a:rPr>
              <a:t>　　</a:t>
            </a:r>
            <a:r>
              <a:rPr lang="ja-JP" altLang="en-US" dirty="0" smtClean="0">
                <a:solidFill>
                  <a:schemeClr val="tx1"/>
                </a:solidFill>
                <a:latin typeface="AR P丸ゴシック体M" panose="020B0600010101010101" pitchFamily="50" charset="-128"/>
                <a:ea typeface="AR P丸ゴシック体M" panose="020B0600010101010101" pitchFamily="50" charset="-128"/>
              </a:rPr>
              <a:t>→国民が選んだ与党・政権であっても、立憲主義の枠組みを踏み外す事柄については、</a:t>
            </a:r>
            <a:r>
              <a:rPr lang="ja-JP" altLang="en-US" dirty="0">
                <a:solidFill>
                  <a:schemeClr val="tx1"/>
                </a:solidFill>
                <a:latin typeface="AR P丸ゴシック体M" panose="020B0600010101010101" pitchFamily="50" charset="-128"/>
                <a:ea typeface="AR P丸ゴシック体M" panose="020B0600010101010101" pitchFamily="50" charset="-128"/>
              </a:rPr>
              <a:t>ダメ出し</a:t>
            </a:r>
            <a:r>
              <a:rPr lang="ja-JP" altLang="en-US" dirty="0" smtClean="0">
                <a:solidFill>
                  <a:schemeClr val="tx1"/>
                </a:solidFill>
                <a:latin typeface="AR P丸ゴシック体M" panose="020B0600010101010101" pitchFamily="50" charset="-128"/>
                <a:ea typeface="AR P丸ゴシック体M" panose="020B0600010101010101" pitchFamily="50" charset="-128"/>
              </a:rPr>
              <a:t>を受ける</a:t>
            </a: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r>
              <a:rPr lang="ja-JP" altLang="en-US" sz="2800" b="1" dirty="0" smtClean="0">
                <a:solidFill>
                  <a:srgbClr val="000099"/>
                </a:solidFill>
              </a:rPr>
              <a:t>議会民主政</a:t>
            </a:r>
            <a:endParaRPr lang="en-US" altLang="ja-JP" sz="2800" b="1" dirty="0" smtClean="0">
              <a:solidFill>
                <a:srgbClr val="000099"/>
              </a:solidFill>
            </a:endParaRPr>
          </a:p>
          <a:p>
            <a:pPr marL="0" indent="0">
              <a:buNone/>
            </a:pPr>
            <a:r>
              <a:rPr lang="ja-JP" altLang="en-US" dirty="0">
                <a:solidFill>
                  <a:srgbClr val="002060"/>
                </a:solidFill>
                <a:latin typeface="AR P丸ゴシック体M" panose="020B0600010101010101" pitchFamily="50" charset="-128"/>
                <a:ea typeface="AR P丸ゴシック体M" panose="020B0600010101010101" pitchFamily="50" charset="-128"/>
              </a:rPr>
              <a:t>　</a:t>
            </a:r>
            <a:r>
              <a:rPr lang="ja-JP" altLang="en-US" dirty="0" smtClean="0">
                <a:solidFill>
                  <a:srgbClr val="002060"/>
                </a:solidFill>
                <a:latin typeface="AR P丸ゴシック体M" panose="020B0600010101010101" pitchFamily="50" charset="-128"/>
                <a:ea typeface="AR P丸ゴシック体M" panose="020B0600010101010101" pitchFamily="50" charset="-128"/>
              </a:rPr>
              <a:t>　</a:t>
            </a:r>
            <a:r>
              <a:rPr lang="ja-JP" altLang="en-US" dirty="0" smtClean="0">
                <a:solidFill>
                  <a:schemeClr val="tx1"/>
                </a:solidFill>
                <a:latin typeface="AR P丸ゴシック体M" panose="020B0600010101010101" pitchFamily="50" charset="-128"/>
                <a:ea typeface="AR P丸ゴシック体M" panose="020B0600010101010101" pitchFamily="50" charset="-128"/>
              </a:rPr>
              <a:t>→</a:t>
            </a:r>
            <a:r>
              <a:rPr lang="en-US" altLang="ja-JP" dirty="0" smtClean="0">
                <a:solidFill>
                  <a:schemeClr val="tx1"/>
                </a:solidFill>
                <a:latin typeface="AR P丸ゴシック体M" panose="020B0600010101010101" pitchFamily="50" charset="-128"/>
                <a:ea typeface="AR P丸ゴシック体M" panose="020B0600010101010101" pitchFamily="50" charset="-128"/>
              </a:rPr>
              <a:t>9</a:t>
            </a:r>
            <a:r>
              <a:rPr lang="ja-JP" altLang="en-US" dirty="0">
                <a:solidFill>
                  <a:schemeClr val="tx1"/>
                </a:solidFill>
                <a:latin typeface="AR P丸ゴシック体M" panose="020B0600010101010101" pitchFamily="50" charset="-128"/>
                <a:ea typeface="AR P丸ゴシック体M" panose="020B0600010101010101" pitchFamily="50" charset="-128"/>
              </a:rPr>
              <a:t>月</a:t>
            </a:r>
            <a:r>
              <a:rPr lang="en-US" altLang="ja-JP" dirty="0">
                <a:solidFill>
                  <a:schemeClr val="tx1"/>
                </a:solidFill>
                <a:latin typeface="AR P丸ゴシック体M" panose="020B0600010101010101" pitchFamily="50" charset="-128"/>
                <a:ea typeface="AR P丸ゴシック体M" panose="020B0600010101010101" pitchFamily="50" charset="-128"/>
              </a:rPr>
              <a:t>17</a:t>
            </a:r>
            <a:r>
              <a:rPr lang="ja-JP" altLang="en-US" dirty="0">
                <a:solidFill>
                  <a:schemeClr val="tx1"/>
                </a:solidFill>
                <a:latin typeface="AR P丸ゴシック体M" panose="020B0600010101010101" pitchFamily="50" charset="-128"/>
                <a:ea typeface="AR P丸ゴシック体M" panose="020B0600010101010101" pitchFamily="50" charset="-128"/>
              </a:rPr>
              <a:t>日、</a:t>
            </a:r>
            <a:r>
              <a:rPr lang="en-US" altLang="ja-JP" dirty="0">
                <a:solidFill>
                  <a:schemeClr val="tx1"/>
                </a:solidFill>
                <a:latin typeface="AR P丸ゴシック体M" panose="020B0600010101010101" pitchFamily="50" charset="-128"/>
                <a:ea typeface="AR P丸ゴシック体M" panose="020B0600010101010101" pitchFamily="50" charset="-128"/>
              </a:rPr>
              <a:t>19</a:t>
            </a:r>
            <a:r>
              <a:rPr lang="ja-JP" altLang="en-US" dirty="0">
                <a:solidFill>
                  <a:schemeClr val="tx1"/>
                </a:solidFill>
                <a:latin typeface="AR P丸ゴシック体M" panose="020B0600010101010101" pitchFamily="50" charset="-128"/>
                <a:ea typeface="AR P丸ゴシック体M" panose="020B0600010101010101" pitchFamily="50" charset="-128"/>
              </a:rPr>
              <a:t>日の採決を無効と見る専門家多数。</a:t>
            </a:r>
            <a:endParaRPr lang="en-US" altLang="ja-JP" dirty="0">
              <a:solidFill>
                <a:schemeClr val="tx1"/>
              </a:solidFill>
              <a:latin typeface="AR P丸ゴシック体M" panose="020B0600010101010101" pitchFamily="50" charset="-128"/>
              <a:ea typeface="AR P丸ゴシック体M" panose="020B0600010101010101" pitchFamily="50" charset="-128"/>
            </a:endParaRPr>
          </a:p>
          <a:p>
            <a:r>
              <a:rPr lang="ja-JP" altLang="en-US" sz="2800" b="1" dirty="0" smtClean="0">
                <a:solidFill>
                  <a:srgbClr val="000099"/>
                </a:solidFill>
              </a:rPr>
              <a:t>表現の自由と請願権（</a:t>
            </a:r>
            <a:r>
              <a:rPr lang="ja-JP" altLang="en-US" sz="2800" b="1" dirty="0">
                <a:solidFill>
                  <a:srgbClr val="000099"/>
                </a:solidFill>
              </a:rPr>
              <a:t>憲法</a:t>
            </a:r>
            <a:r>
              <a:rPr lang="en-US" altLang="ja-JP" sz="2800" b="1" dirty="0">
                <a:solidFill>
                  <a:srgbClr val="000099"/>
                </a:solidFill>
              </a:rPr>
              <a:t>16</a:t>
            </a:r>
            <a:r>
              <a:rPr lang="ja-JP" altLang="en-US" sz="2800" b="1" dirty="0">
                <a:solidFill>
                  <a:srgbClr val="000099"/>
                </a:solidFill>
              </a:rPr>
              <a:t>条</a:t>
            </a:r>
            <a:r>
              <a:rPr lang="ja-JP" altLang="en-US" sz="2800" b="1" dirty="0" smtClean="0">
                <a:solidFill>
                  <a:srgbClr val="000099"/>
                </a:solidFill>
              </a:rPr>
              <a:t>）</a:t>
            </a:r>
            <a:endParaRPr lang="en-US" altLang="ja-JP" sz="2800" b="1" dirty="0">
              <a:solidFill>
                <a:srgbClr val="000099"/>
              </a:solidFill>
            </a:endParaRPr>
          </a:p>
          <a:p>
            <a:pPr marL="0" indent="0">
              <a:buNone/>
            </a:pP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　　</a:t>
            </a:r>
            <a:r>
              <a:rPr lang="ja-JP" altLang="en-US" dirty="0" smtClean="0">
                <a:solidFill>
                  <a:schemeClr val="tx1"/>
                </a:solidFill>
                <a:latin typeface="AR P丸ゴシック体M" panose="020B0600010101010101" pitchFamily="50" charset="-128"/>
                <a:ea typeface="AR P丸ゴシック体M" panose="020B0600010101010101" pitchFamily="50" charset="-128"/>
              </a:rPr>
              <a:t>→</a:t>
            </a:r>
            <a:r>
              <a:rPr lang="ja-JP" altLang="en-US" dirty="0">
                <a:solidFill>
                  <a:schemeClr val="tx1"/>
                </a:solidFill>
                <a:latin typeface="AR P丸ゴシック体M" panose="020B0600010101010101" pitchFamily="50" charset="-128"/>
                <a:ea typeface="AR P丸ゴシック体M" panose="020B0600010101010101" pitchFamily="50" charset="-128"/>
              </a:rPr>
              <a:t>国民が、選んだ後の代表者たちに要望を伝えることは認められている。要望の内容として、特定の政策について意見表明することも</a:t>
            </a:r>
            <a:r>
              <a:rPr lang="ja-JP" altLang="en-US" dirty="0" smtClean="0">
                <a:solidFill>
                  <a:schemeClr val="tx1"/>
                </a:solidFill>
                <a:latin typeface="AR P丸ゴシック体M" panose="020B0600010101010101" pitchFamily="50" charset="-128"/>
                <a:ea typeface="AR P丸ゴシック体M" panose="020B0600010101010101" pitchFamily="50" charset="-128"/>
              </a:rPr>
              <a:t>認められる</a:t>
            </a:r>
            <a:endParaRPr lang="en-US" altLang="ja-JP" dirty="0">
              <a:solidFill>
                <a:schemeClr val="tx1"/>
              </a:solidFill>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6579337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323528" y="332656"/>
            <a:ext cx="8568952" cy="1440160"/>
          </a:xfrm>
        </p:spPr>
        <p:txBody>
          <a:bodyPr/>
          <a:lstStyle/>
          <a:p>
            <a:pPr>
              <a:lnSpc>
                <a:spcPts val="4800"/>
              </a:lnSpc>
            </a:pPr>
            <a:r>
              <a:rPr lang="ja-JP" altLang="en-US" sz="4000" dirty="0" smtClean="0">
                <a:solidFill>
                  <a:srgbClr val="002060"/>
                </a:solidFill>
              </a:rPr>
              <a:t>民主主義と国民②</a:t>
            </a:r>
            <a:r>
              <a:rPr lang="en-US" altLang="ja-JP" sz="4000" dirty="0">
                <a:solidFill>
                  <a:srgbClr val="002060"/>
                </a:solidFill>
              </a:rPr>
              <a:t/>
            </a:r>
            <a:br>
              <a:rPr lang="en-US" altLang="ja-JP" sz="4000" dirty="0">
                <a:solidFill>
                  <a:srgbClr val="002060"/>
                </a:solidFill>
              </a:rPr>
            </a:br>
            <a:r>
              <a:rPr lang="ja-JP" altLang="en-US" sz="4000" dirty="0">
                <a:solidFill>
                  <a:srgbClr val="002060"/>
                </a:solidFill>
              </a:rPr>
              <a:t>シビリアン・コントロール</a:t>
            </a:r>
          </a:p>
        </p:txBody>
      </p:sp>
      <p:sp>
        <p:nvSpPr>
          <p:cNvPr id="3" name="コンテンツ プレースホルダー 2"/>
          <p:cNvSpPr>
            <a:spLocks noGrp="1"/>
          </p:cNvSpPr>
          <p:nvPr>
            <p:ph idx="1"/>
          </p:nvPr>
        </p:nvSpPr>
        <p:spPr>
          <a:xfrm>
            <a:off x="539552" y="1916832"/>
            <a:ext cx="8085584" cy="4425355"/>
          </a:xfrm>
        </p:spPr>
        <p:txBody>
          <a:bodyPr>
            <a:normAutofit fontScale="92500" lnSpcReduction="20000"/>
          </a:bodyPr>
          <a:lstStyle/>
          <a:p>
            <a:pPr marL="0" indent="0">
              <a:buNone/>
            </a:pPr>
            <a:r>
              <a:rPr lang="ja-JP" altLang="en-US" sz="2600" dirty="0" smtClean="0">
                <a:solidFill>
                  <a:schemeClr val="tx1"/>
                </a:solidFill>
              </a:rPr>
              <a:t>・シビリアン</a:t>
            </a:r>
            <a:r>
              <a:rPr lang="ja-JP" altLang="en-US" sz="2600" dirty="0">
                <a:solidFill>
                  <a:schemeClr val="tx1"/>
                </a:solidFill>
              </a:rPr>
              <a:t>・</a:t>
            </a:r>
            <a:r>
              <a:rPr lang="ja-JP" altLang="en-US" sz="2600" dirty="0" smtClean="0">
                <a:solidFill>
                  <a:schemeClr val="tx1"/>
                </a:solidFill>
              </a:rPr>
              <a:t>コントロール（文民統制）とは、</a:t>
            </a:r>
            <a:endParaRPr lang="en-US" altLang="ja-JP" sz="2600" dirty="0" smtClean="0">
              <a:solidFill>
                <a:schemeClr val="tx1"/>
              </a:solidFill>
            </a:endParaRPr>
          </a:p>
          <a:p>
            <a:pPr marL="0" indent="0">
              <a:buNone/>
            </a:pPr>
            <a:r>
              <a:rPr lang="ja-JP" altLang="en-US" sz="2600" dirty="0">
                <a:solidFill>
                  <a:schemeClr val="tx1"/>
                </a:solidFill>
              </a:rPr>
              <a:t>　</a:t>
            </a:r>
            <a:r>
              <a:rPr lang="ja-JP" altLang="en-US" sz="2600" dirty="0" smtClean="0">
                <a:solidFill>
                  <a:schemeClr val="tx1"/>
                </a:solidFill>
              </a:rPr>
              <a:t>　</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主権者の</a:t>
            </a:r>
            <a:r>
              <a:rPr lang="ja-JP" altLang="en-US" sz="2600" dirty="0">
                <a:solidFill>
                  <a:schemeClr val="tx1"/>
                </a:solidFill>
                <a:latin typeface="AR P丸ゴシック体M" panose="020B0600010101010101" pitchFamily="50" charset="-128"/>
                <a:ea typeface="AR P丸ゴシック体M" panose="020B0600010101010101" pitchFamily="50" charset="-128"/>
              </a:rPr>
              <a:t>判断を安全保障へとつなぐ仕組み</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a:t>
            </a:r>
            <a:endParaRPr lang="en-US" altLang="ja-JP" sz="2600"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r>
              <a:rPr lang="ja-JP" altLang="en-US" sz="2600" dirty="0">
                <a:solidFill>
                  <a:schemeClr val="tx1"/>
                </a:solidFill>
                <a:latin typeface="AR P丸ゴシック体M" panose="020B0600010101010101" pitchFamily="50" charset="-128"/>
                <a:ea typeface="AR P丸ゴシック体M" panose="020B0600010101010101" pitchFamily="50" charset="-128"/>
              </a:rPr>
              <a:t>　</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　選挙</a:t>
            </a:r>
            <a:r>
              <a:rPr lang="ja-JP" altLang="en-US" sz="2600" dirty="0">
                <a:solidFill>
                  <a:schemeClr val="tx1"/>
                </a:solidFill>
                <a:latin typeface="AR P丸ゴシック体M" panose="020B0600010101010101" pitchFamily="50" charset="-128"/>
                <a:ea typeface="AR P丸ゴシック体M" panose="020B0600010101010101" pitchFamily="50" charset="-128"/>
              </a:rPr>
              <a:t>で与党を選んだらあとは白紙委任、と</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しない「統制」の仕組み</a:t>
            </a:r>
            <a:r>
              <a:rPr lang="ja-JP" altLang="en-US" sz="2600" dirty="0">
                <a:solidFill>
                  <a:schemeClr val="tx1"/>
                </a:solidFill>
                <a:latin typeface="AR P丸ゴシック体M" panose="020B0600010101010101" pitchFamily="50" charset="-128"/>
                <a:ea typeface="AR P丸ゴシック体M" panose="020B0600010101010101" pitchFamily="50" charset="-128"/>
              </a:rPr>
              <a:t>を各国の憲法が採用している</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a:t>
            </a:r>
            <a:endParaRPr lang="en-US" altLang="ja-JP" sz="2600"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sz="2600" dirty="0">
              <a:solidFill>
                <a:schemeClr val="tx1"/>
              </a:solidFill>
            </a:endParaRPr>
          </a:p>
          <a:p>
            <a:pPr marL="0" indent="0">
              <a:buNone/>
            </a:pPr>
            <a:r>
              <a:rPr lang="ja-JP" altLang="en-US" sz="2600" dirty="0" smtClean="0">
                <a:solidFill>
                  <a:schemeClr val="tx1"/>
                </a:solidFill>
              </a:rPr>
              <a:t>・その</a:t>
            </a:r>
            <a:r>
              <a:rPr lang="ja-JP" altLang="en-US" sz="2600" dirty="0">
                <a:solidFill>
                  <a:schemeClr val="tx1"/>
                </a:solidFill>
              </a:rPr>
              <a:t>ため</a:t>
            </a:r>
            <a:r>
              <a:rPr lang="ja-JP" altLang="en-US" sz="2600" dirty="0" smtClean="0">
                <a:solidFill>
                  <a:schemeClr val="tx1"/>
                </a:solidFill>
              </a:rPr>
              <a:t>の、「</a:t>
            </a:r>
            <a:r>
              <a:rPr lang="ja-JP" altLang="en-US" sz="2600" dirty="0">
                <a:solidFill>
                  <a:schemeClr val="tx1"/>
                </a:solidFill>
              </a:rPr>
              <a:t>知る権利」と「情報公開</a:t>
            </a:r>
            <a:r>
              <a:rPr lang="ja-JP" altLang="en-US" sz="2600" dirty="0" smtClean="0">
                <a:solidFill>
                  <a:schemeClr val="tx1"/>
                </a:solidFill>
              </a:rPr>
              <a:t>」</a:t>
            </a:r>
            <a:r>
              <a:rPr lang="ja-JP" altLang="en-US" sz="2600" dirty="0">
                <a:solidFill>
                  <a:schemeClr val="tx1"/>
                </a:solidFill>
              </a:rPr>
              <a:t>、</a:t>
            </a:r>
            <a:r>
              <a:rPr lang="ja-JP" altLang="en-US" sz="2600" dirty="0" smtClean="0">
                <a:solidFill>
                  <a:schemeClr val="tx1"/>
                </a:solidFill>
              </a:rPr>
              <a:t>「</a:t>
            </a:r>
            <a:r>
              <a:rPr lang="ja-JP" altLang="en-US" sz="2600" dirty="0">
                <a:solidFill>
                  <a:schemeClr val="tx1"/>
                </a:solidFill>
              </a:rPr>
              <a:t>文民ルール</a:t>
            </a:r>
            <a:r>
              <a:rPr lang="ja-JP" altLang="en-US" sz="2600" dirty="0" smtClean="0">
                <a:solidFill>
                  <a:schemeClr val="tx1"/>
                </a:solidFill>
              </a:rPr>
              <a:t>」と議会</a:t>
            </a:r>
            <a:r>
              <a:rPr lang="ja-JP" altLang="en-US" sz="2600" dirty="0">
                <a:solidFill>
                  <a:schemeClr val="tx1"/>
                </a:solidFill>
              </a:rPr>
              <a:t>政治の優位</a:t>
            </a:r>
            <a:r>
              <a:rPr lang="ja-JP" altLang="en-US" sz="2600" dirty="0" smtClean="0">
                <a:solidFill>
                  <a:schemeClr val="tx1"/>
                </a:solidFill>
              </a:rPr>
              <a:t>。</a:t>
            </a:r>
            <a:endParaRPr lang="en-US" altLang="ja-JP" sz="2600" dirty="0" smtClean="0">
              <a:solidFill>
                <a:schemeClr val="tx1"/>
              </a:solidFill>
            </a:endParaRPr>
          </a:p>
          <a:p>
            <a:pPr marL="0" indent="0">
              <a:buNone/>
            </a:pPr>
            <a:r>
              <a:rPr lang="ja-JP" altLang="en-US" sz="2600" dirty="0">
                <a:solidFill>
                  <a:schemeClr val="tx1"/>
                </a:solidFill>
                <a:latin typeface="AR P丸ゴシック体M" panose="020B0600010101010101" pitchFamily="50" charset="-128"/>
                <a:ea typeface="AR P丸ゴシック体M" panose="020B0600010101010101" pitchFamily="50" charset="-128"/>
              </a:rPr>
              <a:t>　</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　　すべて軍事行政の単独決定を防止する仕組み。</a:t>
            </a:r>
            <a:endParaRPr lang="en-US" altLang="ja-JP" sz="2600"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sz="2600" dirty="0">
              <a:solidFill>
                <a:schemeClr val="tx1"/>
              </a:solidFill>
            </a:endParaRPr>
          </a:p>
          <a:p>
            <a:pPr marL="0" indent="0">
              <a:buNone/>
            </a:pPr>
            <a:r>
              <a:rPr lang="ja-JP" altLang="en-US" sz="2600" dirty="0">
                <a:solidFill>
                  <a:schemeClr val="tx1"/>
                </a:solidFill>
                <a:latin typeface="AR P丸ゴシック体M" panose="020B0600010101010101" pitchFamily="50" charset="-128"/>
                <a:ea typeface="AR P丸ゴシック体M" panose="020B0600010101010101" pitchFamily="50" charset="-128"/>
              </a:rPr>
              <a:t>（参考）志田陽子「</a:t>
            </a:r>
            <a:r>
              <a:rPr lang="en-US" altLang="ja-JP" sz="2600" dirty="0">
                <a:solidFill>
                  <a:schemeClr val="tx1"/>
                </a:solidFill>
                <a:latin typeface="AR P丸ゴシック体M" panose="020B0600010101010101" pitchFamily="50" charset="-128"/>
                <a:ea typeface="AR P丸ゴシック体M" panose="020B0600010101010101" pitchFamily="50" charset="-128"/>
              </a:rPr>
              <a:t>『</a:t>
            </a:r>
            <a:r>
              <a:rPr lang="ja-JP" altLang="en-US" sz="2600" dirty="0">
                <a:solidFill>
                  <a:schemeClr val="tx1"/>
                </a:solidFill>
                <a:latin typeface="AR P丸ゴシック体M" panose="020B0600010101010101" pitchFamily="50" charset="-128"/>
                <a:ea typeface="AR P丸ゴシック体M" panose="020B0600010101010101" pitchFamily="50" charset="-128"/>
              </a:rPr>
              <a:t>シビリアン・コントロール上も問題ない</a:t>
            </a:r>
            <a:r>
              <a:rPr lang="en-US" altLang="ja-JP" sz="2600" dirty="0">
                <a:solidFill>
                  <a:schemeClr val="tx1"/>
                </a:solidFill>
                <a:latin typeface="AR P丸ゴシック体M" panose="020B0600010101010101" pitchFamily="50" charset="-128"/>
                <a:ea typeface="AR P丸ゴシック体M" panose="020B0600010101010101" pitchFamily="50" charset="-128"/>
              </a:rPr>
              <a:t>』</a:t>
            </a:r>
            <a:r>
              <a:rPr lang="ja-JP" altLang="en-US" sz="2600" dirty="0">
                <a:solidFill>
                  <a:schemeClr val="tx1"/>
                </a:solidFill>
                <a:latin typeface="AR P丸ゴシック体M" panose="020B0600010101010101" pitchFamily="50" charset="-128"/>
                <a:ea typeface="AR P丸ゴシック体M" panose="020B0600010101010101" pitchFamily="50" charset="-128"/>
              </a:rPr>
              <a:t>」榎澤幸広編</a:t>
            </a:r>
            <a:r>
              <a:rPr lang="en-US" altLang="ja-JP" sz="2600" dirty="0">
                <a:solidFill>
                  <a:schemeClr val="tx1"/>
                </a:solidFill>
                <a:latin typeface="AR P丸ゴシック体M" panose="020B0600010101010101" pitchFamily="50" charset="-128"/>
                <a:ea typeface="AR P丸ゴシック体M" panose="020B0600010101010101" pitchFamily="50" charset="-128"/>
              </a:rPr>
              <a:t>『</a:t>
            </a:r>
            <a:r>
              <a:rPr lang="ja-JP" altLang="en-US" sz="2600" dirty="0">
                <a:solidFill>
                  <a:schemeClr val="tx1"/>
                </a:solidFill>
                <a:latin typeface="AR P丸ゴシック体M" panose="020B0600010101010101" pitchFamily="50" charset="-128"/>
                <a:ea typeface="AR P丸ゴシック体M" panose="020B0600010101010101" pitchFamily="50" charset="-128"/>
              </a:rPr>
              <a:t>失言・名言から考える憲法と政治</a:t>
            </a:r>
            <a:r>
              <a:rPr lang="en-US" altLang="ja-JP" sz="2600" dirty="0">
                <a:solidFill>
                  <a:schemeClr val="tx1"/>
                </a:solidFill>
                <a:latin typeface="AR P丸ゴシック体M" panose="020B0600010101010101" pitchFamily="50" charset="-128"/>
                <a:ea typeface="AR P丸ゴシック体M" panose="020B0600010101010101" pitchFamily="50" charset="-128"/>
              </a:rPr>
              <a:t>』</a:t>
            </a:r>
            <a:r>
              <a:rPr lang="ja-JP" altLang="en-US" sz="2600" dirty="0">
                <a:solidFill>
                  <a:schemeClr val="tx1"/>
                </a:solidFill>
                <a:latin typeface="AR P丸ゴシック体M" panose="020B0600010101010101" pitchFamily="50" charset="-128"/>
                <a:ea typeface="AR P丸ゴシック体M" panose="020B0600010101010101" pitchFamily="50" charset="-128"/>
              </a:rPr>
              <a:t>（現代人文社、</a:t>
            </a:r>
            <a:r>
              <a:rPr lang="en-US" altLang="ja-JP" sz="2600" dirty="0">
                <a:solidFill>
                  <a:schemeClr val="tx1"/>
                </a:solidFill>
                <a:latin typeface="AR P丸ゴシック体M" panose="020B0600010101010101" pitchFamily="50" charset="-128"/>
                <a:ea typeface="AR P丸ゴシック体M" panose="020B0600010101010101" pitchFamily="50" charset="-128"/>
              </a:rPr>
              <a:t>2016</a:t>
            </a:r>
            <a:r>
              <a:rPr lang="ja-JP" altLang="en-US" sz="2600" dirty="0">
                <a:solidFill>
                  <a:schemeClr val="tx1"/>
                </a:solidFill>
                <a:latin typeface="AR P丸ゴシック体M" panose="020B0600010101010101" pitchFamily="50" charset="-128"/>
                <a:ea typeface="AR P丸ゴシック体M" panose="020B0600010101010101" pitchFamily="50" charset="-128"/>
              </a:rPr>
              <a:t>年</a:t>
            </a:r>
            <a:r>
              <a:rPr lang="en-US" altLang="ja-JP" sz="2600" dirty="0">
                <a:solidFill>
                  <a:schemeClr val="tx1"/>
                </a:solidFill>
                <a:latin typeface="AR P丸ゴシック体M" panose="020B0600010101010101" pitchFamily="50" charset="-128"/>
                <a:ea typeface="AR P丸ゴシック体M" panose="020B0600010101010101" pitchFamily="50" charset="-128"/>
              </a:rPr>
              <a:t>3</a:t>
            </a:r>
            <a:r>
              <a:rPr lang="ja-JP" altLang="en-US" sz="2600" dirty="0" smtClean="0">
                <a:solidFill>
                  <a:schemeClr val="tx1"/>
                </a:solidFill>
                <a:latin typeface="AR P丸ゴシック体M" panose="020B0600010101010101" pitchFamily="50" charset="-128"/>
                <a:ea typeface="AR P丸ゴシック体M" panose="020B0600010101010101" pitchFamily="50" charset="-128"/>
              </a:rPr>
              <a:t>月末　発行</a:t>
            </a:r>
            <a:r>
              <a:rPr lang="ja-JP" altLang="en-US" sz="2600" dirty="0">
                <a:solidFill>
                  <a:schemeClr val="tx1"/>
                </a:solidFill>
                <a:latin typeface="AR P丸ゴシック体M" panose="020B0600010101010101" pitchFamily="50" charset="-128"/>
                <a:ea typeface="AR P丸ゴシック体M" panose="020B0600010101010101" pitchFamily="50" charset="-128"/>
              </a:rPr>
              <a:t>予定）</a:t>
            </a:r>
            <a:endParaRPr lang="en-US" altLang="ja-JP" sz="2600" dirty="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sz="3200" dirty="0" smtClean="0">
              <a:solidFill>
                <a:srgbClr val="002060"/>
              </a:solidFill>
            </a:endParaRPr>
          </a:p>
          <a:p>
            <a:pPr marL="0" indent="0">
              <a:buNone/>
            </a:pPr>
            <a:endParaRPr lang="en-US" altLang="ja-JP" sz="3200" dirty="0" smtClean="0">
              <a:solidFill>
                <a:srgbClr val="002060"/>
              </a:solidFill>
            </a:endParaRPr>
          </a:p>
          <a:p>
            <a:pPr marL="0" indent="0">
              <a:buNone/>
            </a:pPr>
            <a:endParaRPr lang="en-US" altLang="ja-JP" sz="2800" dirty="0" smtClean="0">
              <a:solidFill>
                <a:srgbClr val="002060"/>
              </a:solidFill>
            </a:endParaRPr>
          </a:p>
          <a:p>
            <a:endParaRPr kumimoji="1" lang="ja-JP" altLang="en-US" dirty="0"/>
          </a:p>
        </p:txBody>
      </p:sp>
    </p:spTree>
    <p:extLst>
      <p:ext uri="{BB962C8B-B14F-4D97-AF65-F5344CB8AC3E}">
        <p14:creationId xmlns:p14="http://schemas.microsoft.com/office/powerpoint/2010/main" val="1179291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19256" cy="1224136"/>
          </a:xfrm>
        </p:spPr>
        <p:txBody>
          <a:bodyPr/>
          <a:lstStyle/>
          <a:p>
            <a:pPr>
              <a:lnSpc>
                <a:spcPts val="3600"/>
              </a:lnSpc>
            </a:pPr>
            <a:r>
              <a:rPr kumimoji="1" lang="ja-JP" altLang="en-US" sz="3200" dirty="0" smtClean="0"/>
              <a:t>今後の問題：「災害対処の必要性」で</a:t>
            </a:r>
            <a:r>
              <a:rPr kumimoji="1" lang="en-US" altLang="ja-JP" sz="3200" dirty="0" smtClean="0"/>
              <a:t/>
            </a:r>
            <a:br>
              <a:rPr kumimoji="1" lang="en-US" altLang="ja-JP" sz="3200" dirty="0" smtClean="0"/>
            </a:br>
            <a:r>
              <a:rPr kumimoji="1" lang="ja-JP" altLang="en-US" sz="3200" dirty="0" smtClean="0"/>
              <a:t>戦闘型軍事を正当化できるか？</a:t>
            </a:r>
            <a:endParaRPr kumimoji="1" lang="ja-JP" altLang="en-US" sz="2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2283370"/>
            <a:ext cx="5688632" cy="4168770"/>
          </a:xfrm>
          <a:prstGeom prst="rect">
            <a:avLst/>
          </a:prstGeom>
        </p:spPr>
      </p:pic>
    </p:spTree>
    <p:extLst>
      <p:ext uri="{BB962C8B-B14F-4D97-AF65-F5344CB8AC3E}">
        <p14:creationId xmlns:p14="http://schemas.microsoft.com/office/powerpoint/2010/main" val="1428605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147248" cy="1152128"/>
          </a:xfrm>
        </p:spPr>
        <p:txBody>
          <a:bodyPr/>
          <a:lstStyle/>
          <a:p>
            <a:pPr>
              <a:lnSpc>
                <a:spcPts val="4000"/>
              </a:lnSpc>
            </a:pPr>
            <a:r>
              <a:rPr lang="ja-JP" altLang="en-US" sz="3200" dirty="0" smtClean="0"/>
              <a:t>災害大国の災害事態には別途の方策を。</a:t>
            </a:r>
            <a:r>
              <a:rPr lang="en-US" altLang="ja-JP" sz="3200" dirty="0" smtClean="0"/>
              <a:t/>
            </a:r>
            <a:br>
              <a:rPr lang="en-US" altLang="ja-JP" sz="3200" dirty="0" smtClean="0"/>
            </a:br>
            <a:r>
              <a:rPr lang="ja-JP" altLang="en-US" sz="2400" dirty="0" smtClean="0"/>
              <a:t>福祉型危険任務を志願する人</a:t>
            </a:r>
            <a:r>
              <a:rPr lang="ja-JP" altLang="en-US" sz="2400" dirty="0"/>
              <a:t>の意思</a:t>
            </a:r>
            <a:r>
              <a:rPr lang="ja-JP" altLang="en-US" sz="2400" dirty="0" smtClean="0"/>
              <a:t>を利用</a:t>
            </a:r>
            <a:r>
              <a:rPr lang="ja-JP" altLang="en-US" sz="2400" dirty="0"/>
              <a:t>しては</a:t>
            </a:r>
            <a:r>
              <a:rPr lang="ja-JP" altLang="en-US" sz="2400" dirty="0" smtClean="0"/>
              <a:t>いけない</a:t>
            </a:r>
            <a:endParaRPr kumimoji="1" lang="ja-JP" altLang="en-US" sz="2400"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974" y="1844824"/>
            <a:ext cx="5694067" cy="4221087"/>
          </a:xfrm>
          <a:prstGeom prst="rect">
            <a:avLst/>
          </a:prstGeom>
        </p:spPr>
      </p:pic>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9992" y="3429000"/>
            <a:ext cx="4330700" cy="2908300"/>
          </a:xfrm>
          <a:prstGeom prst="rect">
            <a:avLst/>
          </a:prstGeom>
        </p:spPr>
      </p:pic>
    </p:spTree>
    <p:extLst>
      <p:ext uri="{BB962C8B-B14F-4D97-AF65-F5344CB8AC3E}">
        <p14:creationId xmlns:p14="http://schemas.microsoft.com/office/powerpoint/2010/main" val="4648522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3242" y="260648"/>
            <a:ext cx="8280920" cy="1224136"/>
          </a:xfrm>
        </p:spPr>
        <p:txBody>
          <a:bodyPr>
            <a:normAutofit fontScale="85000" lnSpcReduction="10000"/>
          </a:bodyPr>
          <a:lstStyle/>
          <a:p>
            <a:pPr lvl="0"/>
            <a:r>
              <a:rPr lang="ja-JP" altLang="ja-JP"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安全</a:t>
            </a:r>
            <a:r>
              <a:rPr lang="ja-JP" altLang="ja-JP" sz="3000" b="1" dirty="0">
                <a:solidFill>
                  <a:schemeClr val="tx1">
                    <a:lumMod val="95000"/>
                    <a:lumOff val="5000"/>
                  </a:schemeClr>
                </a:solidFill>
                <a:latin typeface="AR丸ゴシック体M" panose="020B0609010101010101" pitchFamily="49" charset="-128"/>
                <a:ea typeface="AR丸ゴシック体M" panose="020B0609010101010101" pitchFamily="49" charset="-128"/>
              </a:rPr>
              <a:t>保障問題について</a:t>
            </a:r>
            <a:r>
              <a:rPr lang="ja-JP" altLang="ja-JP"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は</a:t>
            </a:r>
            <a:r>
              <a:rPr lang="ja-JP" altLang="ja-JP" sz="3000" b="1" dirty="0">
                <a:solidFill>
                  <a:schemeClr val="tx1">
                    <a:lumMod val="95000"/>
                    <a:lumOff val="5000"/>
                  </a:schemeClr>
                </a:solidFill>
                <a:latin typeface="AR丸ゴシック体M" panose="020B0609010101010101" pitchFamily="49" charset="-128"/>
                <a:ea typeface="AR丸ゴシック体M" panose="020B0609010101010101" pitchFamily="49" charset="-128"/>
              </a:rPr>
              <a:t>国民が</a:t>
            </a:r>
            <a:r>
              <a:rPr lang="ja-JP" altLang="ja-JP"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知識</a:t>
            </a:r>
            <a:r>
              <a:rPr lang="ja-JP" altLang="ja-JP" sz="3000" b="1" dirty="0">
                <a:solidFill>
                  <a:schemeClr val="tx1">
                    <a:lumMod val="95000"/>
                    <a:lumOff val="5000"/>
                  </a:schemeClr>
                </a:solidFill>
                <a:latin typeface="AR丸ゴシック体M" panose="020B0609010101010101" pitchFamily="49" charset="-128"/>
                <a:ea typeface="AR丸ゴシック体M" panose="020B0609010101010101" pitchFamily="49" charset="-128"/>
              </a:rPr>
              <a:t>・情報から遠ざけられてきた→主権者の資格を取り戻す</a:t>
            </a:r>
            <a:r>
              <a:rPr lang="ja-JP" altLang="ja-JP"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必要</a:t>
            </a:r>
            <a:r>
              <a:rPr lang="ja-JP" altLang="en-US"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が。</a:t>
            </a:r>
            <a:endParaRPr lang="en-US" altLang="ja-JP" sz="3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lvl="0" indent="0">
              <a:buNone/>
            </a:pPr>
            <a:r>
              <a:rPr lang="ja-JP" altLang="en-US" sz="26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　　　　　</a:t>
            </a:r>
            <a:r>
              <a:rPr lang="ja-JP" altLang="en-US" sz="2600" b="1" dirty="0" smtClean="0">
                <a:solidFill>
                  <a:schemeClr val="tx2">
                    <a:lumMod val="50000"/>
                  </a:schemeClr>
                </a:solidFill>
                <a:latin typeface="AR丸ゴシック体M" panose="020B0609010101010101" pitchFamily="49" charset="-128"/>
                <a:ea typeface="AR丸ゴシック体M" panose="020B0609010101010101" pitchFamily="49" charset="-128"/>
              </a:rPr>
              <a:t>（写真提供・フォトジャーナリスト豊田直巳氏）</a:t>
            </a:r>
            <a:endParaRPr lang="ja-JP" altLang="en-US" sz="4400" dirty="0">
              <a:solidFill>
                <a:schemeClr val="tx2">
                  <a:lumMod val="50000"/>
                </a:schemeClr>
              </a:solidFill>
            </a:endParaRPr>
          </a:p>
          <a:p>
            <a:endParaRPr kumimoji="1" lang="ja-JP" altLang="en-US" dirty="0">
              <a:solidFill>
                <a:schemeClr val="tx2">
                  <a:lumMod val="50000"/>
                </a:schemeClr>
              </a:solidFill>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700808"/>
            <a:ext cx="7299649" cy="4732607"/>
          </a:xfrm>
          <a:prstGeom prst="rect">
            <a:avLst/>
          </a:prstGeom>
        </p:spPr>
      </p:pic>
    </p:spTree>
    <p:extLst>
      <p:ext uri="{BB962C8B-B14F-4D97-AF65-F5344CB8AC3E}">
        <p14:creationId xmlns:p14="http://schemas.microsoft.com/office/powerpoint/2010/main" val="13446543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268760"/>
          </a:xfrm>
        </p:spPr>
        <p:txBody>
          <a:bodyPr/>
          <a:lstStyle/>
          <a:p>
            <a:r>
              <a:rPr lang="ja-JP" altLang="en-US" sz="4800" dirty="0"/>
              <a:t>一人一人の「良心」を国政に</a:t>
            </a:r>
            <a:endParaRPr kumimoji="1" lang="ja-JP" altLang="en-US" sz="4800" dirty="0"/>
          </a:p>
        </p:txBody>
      </p:sp>
      <p:sp>
        <p:nvSpPr>
          <p:cNvPr id="3" name="コンテンツ プレースホルダー 2"/>
          <p:cNvSpPr>
            <a:spLocks noGrp="1"/>
          </p:cNvSpPr>
          <p:nvPr>
            <p:ph idx="1"/>
          </p:nvPr>
        </p:nvSpPr>
        <p:spPr/>
        <p:txBody>
          <a:bodyPr>
            <a:normAutofit fontScale="92500" lnSpcReduction="10000"/>
          </a:bodyPr>
          <a:lstStyle/>
          <a:p>
            <a:pPr lvl="0"/>
            <a:r>
              <a:rPr lang="ja-JP" altLang="en-US"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参政権・請願権</a:t>
            </a:r>
            <a:endParaRPr lang="en-US"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r>
              <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主権者意識の広がり――デモや</a:t>
            </a:r>
            <a:r>
              <a:rPr lang="ja-JP"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勉強会</a:t>
            </a:r>
            <a:endPar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r>
              <a:rPr lang="ja-JP" altLang="en-US" b="1" dirty="0">
                <a:solidFill>
                  <a:schemeClr val="tx1">
                    <a:lumMod val="95000"/>
                    <a:lumOff val="5000"/>
                  </a:schemeClr>
                </a:solidFill>
                <a:latin typeface="AR丸ゴシック体M" panose="020B0609010101010101" pitchFamily="49" charset="-128"/>
                <a:ea typeface="AR丸ゴシック体M" panose="020B0609010101010101" pitchFamily="49" charset="-128"/>
              </a:rPr>
              <a:t>報道</a:t>
            </a:r>
            <a:r>
              <a:rPr lang="ja-JP" altLang="en-US"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の自由、国会議事の公正な進行と、国民への公開</a:t>
            </a:r>
            <a:endParaRPr lang="en-US"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lvl="0"/>
            <a:endParaRPr lang="en-US"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lvl="0"/>
            <a:r>
              <a:rPr lang="ja-JP"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違憲</a:t>
            </a:r>
            <a:r>
              <a:rPr lang="ja-JP" altLang="ja-JP" b="1" dirty="0">
                <a:solidFill>
                  <a:schemeClr val="tx1">
                    <a:lumMod val="95000"/>
                    <a:lumOff val="5000"/>
                  </a:schemeClr>
                </a:solidFill>
                <a:latin typeface="AR丸ゴシック体M" panose="020B0609010101010101" pitchFamily="49" charset="-128"/>
                <a:ea typeface="AR丸ゴシック体M" panose="020B0609010101010101" pitchFamily="49" charset="-128"/>
              </a:rPr>
              <a:t>訴訟の提起を準備している専門家、市民団体が多数。司法の役割の問い直しも</a:t>
            </a:r>
            <a:r>
              <a:rPr lang="ja-JP"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a:t>
            </a:r>
            <a:endParaRPr lang="en-US"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lvl="0"/>
            <a:endPar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lvl="0"/>
            <a:r>
              <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国際社会への働きかけ：無人機への国際的非難（</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2013</a:t>
            </a:r>
            <a:r>
              <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年国連での非難など）　→</a:t>
            </a:r>
            <a:r>
              <a:rPr lang="ja-JP" altLang="ja-JP" b="1" dirty="0">
                <a:solidFill>
                  <a:schemeClr val="tx1">
                    <a:lumMod val="95000"/>
                    <a:lumOff val="5000"/>
                  </a:schemeClr>
                </a:solidFill>
                <a:latin typeface="AR丸ゴシック体M" panose="020B0609010101010101" pitchFamily="49" charset="-128"/>
                <a:ea typeface="AR丸ゴシック体M" panose="020B0609010101010101" pitchFamily="49" charset="-128"/>
              </a:rPr>
              <a:t>日本の科学技術が、日本国民の目の届かないところで、攻撃に使用される</a:t>
            </a:r>
            <a:r>
              <a:rPr lang="ja-JP"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可能性</a:t>
            </a:r>
            <a:endParaRPr lang="en-US" altLang="ja-JP"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lvl="0"/>
            <a:endPar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r>
              <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一人一人が良心の声を上げる自由が憲法</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19</a:t>
            </a:r>
            <a:r>
              <a:rPr lang="ja-JP"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条に</a:t>
            </a:r>
            <a:r>
              <a:rPr lang="ja-JP" altLang="ja-JP" dirty="0"/>
              <a:t>。</a:t>
            </a:r>
          </a:p>
          <a:p>
            <a:endParaRPr kumimoji="1" lang="ja-JP" altLang="en-US" dirty="0"/>
          </a:p>
        </p:txBody>
      </p:sp>
    </p:spTree>
    <p:extLst>
      <p:ext uri="{BB962C8B-B14F-4D97-AF65-F5344CB8AC3E}">
        <p14:creationId xmlns:p14="http://schemas.microsoft.com/office/powerpoint/2010/main" val="10284964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29600" cy="792088"/>
          </a:xfrm>
        </p:spPr>
        <p:txBody>
          <a:bodyPr/>
          <a:lstStyle/>
          <a:p>
            <a:pPr algn="l"/>
            <a:r>
              <a:rPr kumimoji="1" lang="en-US" altLang="ja-JP" dirty="0" smtClean="0"/>
              <a:t/>
            </a:r>
            <a:br>
              <a:rPr kumimoji="1" lang="en-US" altLang="ja-JP" dirty="0" smtClean="0"/>
            </a:br>
            <a:r>
              <a:rPr kumimoji="1" lang="ja-JP" altLang="en-US" b="1" i="1" dirty="0" smtClean="0"/>
              <a:t>ありがとうございました</a:t>
            </a:r>
            <a:endParaRPr kumimoji="1" lang="ja-JP" altLang="en-US" b="1" i="1" dirty="0"/>
          </a:p>
        </p:txBody>
      </p:sp>
      <p:sp>
        <p:nvSpPr>
          <p:cNvPr id="13" name="テキスト ボックス 12"/>
          <p:cNvSpPr txBox="1"/>
          <p:nvPr/>
        </p:nvSpPr>
        <p:spPr>
          <a:xfrm>
            <a:off x="606996" y="1268760"/>
            <a:ext cx="8208912" cy="4154984"/>
          </a:xfrm>
          <a:prstGeom prst="rect">
            <a:avLst/>
          </a:prstGeom>
          <a:noFill/>
        </p:spPr>
        <p:txBody>
          <a:bodyPr wrap="square" rtlCol="0">
            <a:spAutoFit/>
          </a:bodyPr>
          <a:lstStyle/>
          <a:p>
            <a:r>
              <a:rPr lang="ja-JP" altLang="en-US" sz="2400" dirty="0" smtClean="0">
                <a:latin typeface="+mn-ea"/>
              </a:rPr>
              <a:t>　　　今日</a:t>
            </a:r>
            <a:r>
              <a:rPr lang="ja-JP" altLang="en-US" sz="2400" dirty="0">
                <a:latin typeface="+mn-ea"/>
              </a:rPr>
              <a:t>の</a:t>
            </a:r>
            <a:r>
              <a:rPr lang="ja-JP" altLang="en-US" sz="2400" dirty="0" smtClean="0">
                <a:latin typeface="+mn-ea"/>
              </a:rPr>
              <a:t>お話は、以下</a:t>
            </a:r>
            <a:r>
              <a:rPr lang="ja-JP" altLang="en-US" sz="2400" dirty="0">
                <a:latin typeface="+mn-ea"/>
              </a:rPr>
              <a:t>に収録されています</a:t>
            </a:r>
            <a:r>
              <a:rPr lang="ja-JP" altLang="en-US" sz="2400" dirty="0" smtClean="0">
                <a:latin typeface="+mn-ea"/>
              </a:rPr>
              <a:t>。</a:t>
            </a:r>
            <a:endParaRPr lang="en-US" altLang="ja-JP" sz="2400" dirty="0" smtClean="0">
              <a:latin typeface="+mn-ea"/>
            </a:endParaRPr>
          </a:p>
          <a:p>
            <a:endParaRPr lang="en-US" altLang="ja-JP" sz="2400" dirty="0" smtClean="0"/>
          </a:p>
          <a:p>
            <a:r>
              <a:rPr lang="ja-JP" altLang="en-US" sz="2400" dirty="0" smtClean="0">
                <a:latin typeface="AR P丸ゴシック体M" panose="020B0600010101010101" pitchFamily="50" charset="-128"/>
                <a:ea typeface="AR P丸ゴシック体M" panose="020B0600010101010101" pitchFamily="50" charset="-128"/>
              </a:rPr>
              <a:t>・志田陽子「安全保障の岐路」宍戸常寿・佐々木弘通編</a:t>
            </a:r>
            <a:r>
              <a:rPr lang="en-US" altLang="ja-JP" sz="2400" dirty="0" smtClean="0">
                <a:latin typeface="AR P丸ゴシック体M" panose="020B0600010101010101" pitchFamily="50" charset="-128"/>
                <a:ea typeface="AR P丸ゴシック体M" panose="020B0600010101010101" pitchFamily="50" charset="-128"/>
              </a:rPr>
              <a:t>『</a:t>
            </a:r>
            <a:r>
              <a:rPr lang="ja-JP" altLang="en-US" sz="2400" dirty="0" smtClean="0">
                <a:latin typeface="AR P丸ゴシック体M" panose="020B0600010101010101" pitchFamily="50" charset="-128"/>
                <a:ea typeface="AR P丸ゴシック体M" panose="020B0600010101010101" pitchFamily="50" charset="-128"/>
              </a:rPr>
              <a:t>現代社会と日本国憲法</a:t>
            </a:r>
            <a:r>
              <a:rPr lang="en-US" altLang="ja-JP" sz="2400" dirty="0" smtClean="0">
                <a:latin typeface="AR P丸ゴシック体M" panose="020B0600010101010101" pitchFamily="50" charset="-128"/>
                <a:ea typeface="AR P丸ゴシック体M" panose="020B0600010101010101" pitchFamily="50" charset="-128"/>
              </a:rPr>
              <a:t>』</a:t>
            </a:r>
            <a:r>
              <a:rPr lang="ja-JP" altLang="en-US" sz="2400" dirty="0" smtClean="0">
                <a:latin typeface="AR P丸ゴシック体M" panose="020B0600010101010101" pitchFamily="50" charset="-128"/>
                <a:ea typeface="AR P丸ゴシック体M" panose="020B0600010101010101" pitchFamily="50" charset="-128"/>
              </a:rPr>
              <a:t>（弘文堂、</a:t>
            </a:r>
            <a:r>
              <a:rPr lang="en-US" altLang="ja-JP" sz="2400" dirty="0" smtClean="0">
                <a:latin typeface="AR P丸ゴシック体M" panose="020B0600010101010101" pitchFamily="50" charset="-128"/>
                <a:ea typeface="AR P丸ゴシック体M" panose="020B0600010101010101" pitchFamily="50" charset="-128"/>
              </a:rPr>
              <a:t>2015</a:t>
            </a:r>
            <a:r>
              <a:rPr lang="ja-JP" altLang="en-US" sz="2400" dirty="0" smtClean="0">
                <a:latin typeface="AR P丸ゴシック体M" panose="020B0600010101010101" pitchFamily="50" charset="-128"/>
                <a:ea typeface="AR P丸ゴシック体M" panose="020B0600010101010101" pitchFamily="50" charset="-128"/>
              </a:rPr>
              <a:t>年</a:t>
            </a:r>
            <a:r>
              <a:rPr lang="en-US" altLang="ja-JP" sz="2400" dirty="0">
                <a:latin typeface="AR P丸ゴシック体M" panose="020B0600010101010101" pitchFamily="50" charset="-128"/>
                <a:ea typeface="AR P丸ゴシック体M" panose="020B0600010101010101" pitchFamily="50" charset="-128"/>
              </a:rPr>
              <a:t>11</a:t>
            </a:r>
            <a:r>
              <a:rPr lang="ja-JP" altLang="en-US" sz="2400" dirty="0">
                <a:latin typeface="AR P丸ゴシック体M" panose="020B0600010101010101" pitchFamily="50" charset="-128"/>
                <a:ea typeface="AR P丸ゴシック体M" panose="020B0600010101010101" pitchFamily="50" charset="-128"/>
              </a:rPr>
              <a:t>月</a:t>
            </a:r>
            <a:r>
              <a:rPr lang="ja-JP" altLang="en-US" sz="2400" dirty="0" smtClean="0">
                <a:latin typeface="AR P丸ゴシック体M" panose="020B0600010101010101" pitchFamily="50" charset="-128"/>
                <a:ea typeface="AR P丸ゴシック体M" panose="020B0600010101010101" pitchFamily="50" charset="-128"/>
              </a:rPr>
              <a:t>）</a:t>
            </a:r>
            <a:endParaRPr lang="en-US" altLang="ja-JP" sz="2400" dirty="0" smtClean="0">
              <a:latin typeface="AR P丸ゴシック体M" panose="020B0600010101010101" pitchFamily="50" charset="-128"/>
              <a:ea typeface="AR P丸ゴシック体M" panose="020B0600010101010101" pitchFamily="50" charset="-128"/>
            </a:endParaRPr>
          </a:p>
          <a:p>
            <a:endParaRPr lang="en-US" altLang="ja-JP" sz="2400" dirty="0" smtClean="0">
              <a:latin typeface="AR P丸ゴシック体M" panose="020B0600010101010101" pitchFamily="50" charset="-128"/>
              <a:ea typeface="AR P丸ゴシック体M" panose="020B0600010101010101" pitchFamily="50" charset="-128"/>
            </a:endParaRPr>
          </a:p>
          <a:p>
            <a:r>
              <a:rPr lang="ja-JP" altLang="en-US" sz="2400" dirty="0" smtClean="0">
                <a:latin typeface="AR P丸ゴシック体M" panose="020B0600010101010101" pitchFamily="50" charset="-128"/>
                <a:ea typeface="AR P丸ゴシック体M" panose="020B0600010101010101" pitchFamily="50" charset="-128"/>
              </a:rPr>
              <a:t>・志田陽子著</a:t>
            </a:r>
            <a:r>
              <a:rPr lang="en-US" altLang="ja-JP" sz="2400" dirty="0" smtClean="0">
                <a:latin typeface="AR P丸ゴシック体M" panose="020B0600010101010101" pitchFamily="50" charset="-128"/>
                <a:ea typeface="AR P丸ゴシック体M" panose="020B0600010101010101" pitchFamily="50" charset="-128"/>
              </a:rPr>
              <a:t>『</a:t>
            </a:r>
            <a:r>
              <a:rPr lang="ja-JP" altLang="en-US" sz="2400" dirty="0" smtClean="0">
                <a:latin typeface="AR P丸ゴシック体M" panose="020B0600010101010101" pitchFamily="50" charset="-128"/>
                <a:ea typeface="AR P丸ゴシック体M" panose="020B0600010101010101" pitchFamily="50" charset="-128"/>
              </a:rPr>
              <a:t>表現者のための憲法入門</a:t>
            </a:r>
            <a:r>
              <a:rPr lang="en-US" altLang="ja-JP" sz="2400" dirty="0" smtClean="0">
                <a:latin typeface="AR P丸ゴシック体M" panose="020B0600010101010101" pitchFamily="50" charset="-128"/>
                <a:ea typeface="AR P丸ゴシック体M" panose="020B0600010101010101" pitchFamily="50" charset="-128"/>
              </a:rPr>
              <a:t>』</a:t>
            </a:r>
            <a:r>
              <a:rPr lang="ja-JP" altLang="en-US" sz="2400" dirty="0" smtClean="0">
                <a:latin typeface="AR P丸ゴシック体M" panose="020B0600010101010101" pitchFamily="50" charset="-128"/>
                <a:ea typeface="AR P丸ゴシック体M" panose="020B0600010101010101" pitchFamily="50" charset="-128"/>
              </a:rPr>
              <a:t>（武蔵野美術大学出版局、</a:t>
            </a:r>
            <a:r>
              <a:rPr lang="en-US" altLang="ja-JP" sz="2400" dirty="0" smtClean="0">
                <a:latin typeface="AR P丸ゴシック体M" panose="020B0600010101010101" pitchFamily="50" charset="-128"/>
                <a:ea typeface="AR P丸ゴシック体M" panose="020B0600010101010101" pitchFamily="50" charset="-128"/>
              </a:rPr>
              <a:t>2015</a:t>
            </a:r>
            <a:r>
              <a:rPr lang="ja-JP" altLang="en-US" sz="2400" dirty="0" smtClean="0">
                <a:latin typeface="AR P丸ゴシック体M" panose="020B0600010101010101" pitchFamily="50" charset="-128"/>
                <a:ea typeface="AR P丸ゴシック体M" panose="020B0600010101010101" pitchFamily="50" charset="-128"/>
              </a:rPr>
              <a:t>年</a:t>
            </a:r>
            <a:r>
              <a:rPr lang="en-US" altLang="ja-JP" sz="2400" dirty="0" smtClean="0">
                <a:latin typeface="AR P丸ゴシック体M" panose="020B0600010101010101" pitchFamily="50" charset="-128"/>
                <a:ea typeface="AR P丸ゴシック体M" panose="020B0600010101010101" pitchFamily="50" charset="-128"/>
              </a:rPr>
              <a:t>3</a:t>
            </a:r>
            <a:r>
              <a:rPr lang="ja-JP" altLang="en-US" sz="2400" dirty="0">
                <a:latin typeface="AR P丸ゴシック体M" panose="020B0600010101010101" pitchFamily="50" charset="-128"/>
                <a:ea typeface="AR P丸ゴシック体M" panose="020B0600010101010101" pitchFamily="50" charset="-128"/>
              </a:rPr>
              <a:t>月</a:t>
            </a:r>
            <a:r>
              <a:rPr lang="ja-JP" altLang="en-US" sz="2400" dirty="0" smtClean="0">
                <a:latin typeface="AR P丸ゴシック体M" panose="020B0600010101010101" pitchFamily="50" charset="-128"/>
                <a:ea typeface="AR P丸ゴシック体M" panose="020B0600010101010101" pitchFamily="50" charset="-128"/>
              </a:rPr>
              <a:t>）第</a:t>
            </a:r>
            <a:r>
              <a:rPr lang="en-US" altLang="ja-JP" sz="2400" dirty="0" smtClean="0">
                <a:latin typeface="AR P丸ゴシック体M" panose="020B0600010101010101" pitchFamily="50" charset="-128"/>
                <a:ea typeface="AR P丸ゴシック体M" panose="020B0600010101010101" pitchFamily="50" charset="-128"/>
              </a:rPr>
              <a:t>10</a:t>
            </a:r>
            <a:r>
              <a:rPr lang="ja-JP" altLang="en-US" sz="2400" dirty="0">
                <a:latin typeface="AR P丸ゴシック体M" panose="020B0600010101010101" pitchFamily="50" charset="-128"/>
                <a:ea typeface="AR P丸ゴシック体M" panose="020B0600010101010101" pitchFamily="50" charset="-128"/>
              </a:rPr>
              <a:t>章</a:t>
            </a:r>
            <a:r>
              <a:rPr lang="ja-JP" altLang="en-US" sz="2400" dirty="0" smtClean="0">
                <a:latin typeface="AR P丸ゴシック体M" panose="020B0600010101010101" pitchFamily="50" charset="-128"/>
                <a:ea typeface="AR P丸ゴシック体M" panose="020B0600010101010101" pitchFamily="50" charset="-128"/>
              </a:rPr>
              <a:t>「</a:t>
            </a:r>
            <a:r>
              <a:rPr lang="ja-JP" altLang="en-US" sz="2400" dirty="0">
                <a:latin typeface="AR P丸ゴシック体M" panose="020B0600010101010101" pitchFamily="50" charset="-128"/>
                <a:ea typeface="AR P丸ゴシック体M" panose="020B0600010101010101" pitchFamily="50" charset="-128"/>
              </a:rPr>
              <a:t>平和のうちに生存する権利</a:t>
            </a:r>
            <a:r>
              <a:rPr lang="ja-JP" altLang="en-US" sz="2400" dirty="0" smtClean="0">
                <a:latin typeface="AR P丸ゴシック体M" panose="020B0600010101010101" pitchFamily="50" charset="-128"/>
                <a:ea typeface="AR P丸ゴシック体M" panose="020B0600010101010101" pitchFamily="50" charset="-128"/>
              </a:rPr>
              <a:t>」</a:t>
            </a:r>
            <a:endParaRPr lang="en-US" altLang="ja-JP" sz="2400" dirty="0" smtClean="0">
              <a:latin typeface="AR P丸ゴシック体M" panose="020B0600010101010101" pitchFamily="50" charset="-128"/>
              <a:ea typeface="AR P丸ゴシック体M" panose="020B0600010101010101" pitchFamily="50" charset="-128"/>
            </a:endParaRPr>
          </a:p>
          <a:p>
            <a:endParaRPr lang="en-US" altLang="ja-JP" sz="2400" dirty="0" smtClean="0">
              <a:latin typeface="AR P丸ゴシック体M" panose="020B0600010101010101" pitchFamily="50" charset="-128"/>
              <a:ea typeface="AR P丸ゴシック体M" panose="020B0600010101010101" pitchFamily="50" charset="-128"/>
            </a:endParaRPr>
          </a:p>
          <a:p>
            <a:r>
              <a:rPr lang="ja-JP" altLang="en-US" sz="2400" dirty="0">
                <a:latin typeface="AR P丸ゴシック体M" panose="020B0600010101010101" pitchFamily="50" charset="-128"/>
                <a:ea typeface="AR P丸ゴシック体M" panose="020B0600010101010101" pitchFamily="50" charset="-128"/>
              </a:rPr>
              <a:t>・志田陽子「</a:t>
            </a:r>
            <a:r>
              <a:rPr lang="en-US" altLang="ja-JP" sz="2400" dirty="0">
                <a:latin typeface="AR P丸ゴシック体M" panose="020B0600010101010101" pitchFamily="50" charset="-128"/>
                <a:ea typeface="AR P丸ゴシック体M" panose="020B0600010101010101" pitchFamily="50" charset="-128"/>
              </a:rPr>
              <a:t>『</a:t>
            </a:r>
            <a:r>
              <a:rPr lang="ja-JP" altLang="en-US" sz="2400" dirty="0">
                <a:latin typeface="AR P丸ゴシック体M" panose="020B0600010101010101" pitchFamily="50" charset="-128"/>
                <a:ea typeface="AR P丸ゴシック体M" panose="020B0600010101010101" pitchFamily="50" charset="-128"/>
              </a:rPr>
              <a:t>シビリアン・コントロール上も問題ない</a:t>
            </a:r>
            <a:r>
              <a:rPr lang="en-US" altLang="ja-JP" sz="2400" dirty="0">
                <a:latin typeface="AR P丸ゴシック体M" panose="020B0600010101010101" pitchFamily="50" charset="-128"/>
                <a:ea typeface="AR P丸ゴシック体M" panose="020B0600010101010101" pitchFamily="50" charset="-128"/>
              </a:rPr>
              <a:t>』</a:t>
            </a:r>
            <a:r>
              <a:rPr lang="ja-JP" altLang="en-US" sz="2400" dirty="0">
                <a:latin typeface="AR P丸ゴシック体M" panose="020B0600010101010101" pitchFamily="50" charset="-128"/>
                <a:ea typeface="AR P丸ゴシック体M" panose="020B0600010101010101" pitchFamily="50" charset="-128"/>
              </a:rPr>
              <a:t>」榎澤幸広編</a:t>
            </a:r>
            <a:r>
              <a:rPr lang="en-US" altLang="ja-JP" sz="2400" dirty="0">
                <a:latin typeface="AR P丸ゴシック体M" panose="020B0600010101010101" pitchFamily="50" charset="-128"/>
                <a:ea typeface="AR P丸ゴシック体M" panose="020B0600010101010101" pitchFamily="50" charset="-128"/>
              </a:rPr>
              <a:t>『</a:t>
            </a:r>
            <a:r>
              <a:rPr lang="ja-JP" altLang="en-US" sz="2400" dirty="0">
                <a:latin typeface="AR P丸ゴシック体M" panose="020B0600010101010101" pitchFamily="50" charset="-128"/>
                <a:ea typeface="AR P丸ゴシック体M" panose="020B0600010101010101" pitchFamily="50" charset="-128"/>
              </a:rPr>
              <a:t>失言・名言から考える憲法と政治</a:t>
            </a:r>
            <a:r>
              <a:rPr lang="en-US" altLang="ja-JP" sz="2400" dirty="0">
                <a:latin typeface="AR P丸ゴシック体M" panose="020B0600010101010101" pitchFamily="50" charset="-128"/>
                <a:ea typeface="AR P丸ゴシック体M" panose="020B0600010101010101" pitchFamily="50" charset="-128"/>
              </a:rPr>
              <a:t>』</a:t>
            </a:r>
            <a:r>
              <a:rPr lang="ja-JP" altLang="en-US" sz="2400" dirty="0">
                <a:latin typeface="AR P丸ゴシック体M" panose="020B0600010101010101" pitchFamily="50" charset="-128"/>
                <a:ea typeface="AR P丸ゴシック体M" panose="020B0600010101010101" pitchFamily="50" charset="-128"/>
              </a:rPr>
              <a:t>（現代人文社、</a:t>
            </a:r>
            <a:r>
              <a:rPr lang="en-US" altLang="ja-JP" sz="2400" dirty="0">
                <a:latin typeface="AR P丸ゴシック体M" panose="020B0600010101010101" pitchFamily="50" charset="-128"/>
                <a:ea typeface="AR P丸ゴシック体M" panose="020B0600010101010101" pitchFamily="50" charset="-128"/>
              </a:rPr>
              <a:t>2016</a:t>
            </a:r>
            <a:r>
              <a:rPr lang="ja-JP" altLang="en-US" sz="2400" dirty="0">
                <a:latin typeface="AR P丸ゴシック体M" panose="020B0600010101010101" pitchFamily="50" charset="-128"/>
                <a:ea typeface="AR P丸ゴシック体M" panose="020B0600010101010101" pitchFamily="50" charset="-128"/>
              </a:rPr>
              <a:t>年</a:t>
            </a:r>
            <a:r>
              <a:rPr lang="en-US" altLang="ja-JP" sz="2400" dirty="0">
                <a:latin typeface="AR P丸ゴシック体M" panose="020B0600010101010101" pitchFamily="50" charset="-128"/>
                <a:ea typeface="AR P丸ゴシック体M" panose="020B0600010101010101" pitchFamily="50" charset="-128"/>
              </a:rPr>
              <a:t>3</a:t>
            </a:r>
            <a:r>
              <a:rPr lang="ja-JP" altLang="en-US" sz="2400" dirty="0" smtClean="0">
                <a:latin typeface="AR P丸ゴシック体M" panose="020B0600010101010101" pitchFamily="50" charset="-128"/>
                <a:ea typeface="AR P丸ゴシック体M" panose="020B0600010101010101" pitchFamily="50" charset="-128"/>
              </a:rPr>
              <a:t>月発行</a:t>
            </a:r>
            <a:r>
              <a:rPr lang="ja-JP" altLang="en-US" sz="2400" dirty="0">
                <a:latin typeface="AR P丸ゴシック体M" panose="020B0600010101010101" pitchFamily="50" charset="-128"/>
                <a:ea typeface="AR P丸ゴシック体M" panose="020B0600010101010101" pitchFamily="50" charset="-128"/>
              </a:rPr>
              <a:t>予定</a:t>
            </a:r>
            <a:r>
              <a:rPr lang="ja-JP" altLang="en-US" sz="2400" dirty="0" smtClean="0">
                <a:latin typeface="AR P丸ゴシック体M" panose="020B0600010101010101" pitchFamily="50" charset="-128"/>
                <a:ea typeface="AR P丸ゴシック体M" panose="020B0600010101010101" pitchFamily="50" charset="-128"/>
              </a:rPr>
              <a:t>）</a:t>
            </a:r>
            <a:endParaRPr kumimoji="1" lang="ja-JP" altLang="en-US" sz="2400" dirty="0">
              <a:latin typeface="+mn-ea"/>
            </a:endParaRPr>
          </a:p>
        </p:txBody>
      </p:sp>
    </p:spTree>
    <p:extLst>
      <p:ext uri="{BB962C8B-B14F-4D97-AF65-F5344CB8AC3E}">
        <p14:creationId xmlns:p14="http://schemas.microsoft.com/office/powerpoint/2010/main" val="197749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296144"/>
          </a:xfrm>
        </p:spPr>
        <p:txBody>
          <a:bodyPr>
            <a:noAutofit/>
          </a:bodyPr>
          <a:lstStyle/>
          <a:p>
            <a:pPr>
              <a:lnSpc>
                <a:spcPts val="4800"/>
              </a:lnSpc>
            </a:pPr>
            <a:r>
              <a:rPr kumimoji="1" lang="ja-JP" altLang="en-US" sz="3600" dirty="0" smtClean="0"/>
              <a:t>基本確認</a:t>
            </a:r>
            <a:r>
              <a:rPr kumimoji="1" lang="en-US" altLang="ja-JP" sz="3600" dirty="0" smtClean="0"/>
              <a:t>――</a:t>
            </a:r>
            <a:r>
              <a:rPr kumimoji="1" lang="ja-JP" altLang="en-US" sz="3600" dirty="0" smtClean="0"/>
              <a:t>憲法は、</a:t>
            </a:r>
            <a:r>
              <a:rPr kumimoji="1" lang="en-US" altLang="ja-JP" sz="3600" dirty="0" smtClean="0"/>
              <a:t/>
            </a:r>
            <a:br>
              <a:rPr kumimoji="1" lang="en-US" altLang="ja-JP" sz="3600" dirty="0" smtClean="0"/>
            </a:br>
            <a:r>
              <a:rPr kumimoji="1" lang="ja-JP" altLang="en-US" sz="3600" dirty="0" smtClean="0"/>
              <a:t>国家が守る</a:t>
            </a:r>
            <a:r>
              <a:rPr kumimoji="1" lang="en-US" altLang="ja-JP" sz="3600" dirty="0" smtClean="0"/>
              <a:t>《</a:t>
            </a:r>
            <a:r>
              <a:rPr kumimoji="1" lang="ja-JP" altLang="en-US" sz="3600" dirty="0" smtClean="0"/>
              <a:t>国家の基本ルール</a:t>
            </a:r>
            <a:r>
              <a:rPr kumimoji="1" lang="en-US" altLang="ja-JP" sz="3600" dirty="0" smtClean="0"/>
              <a:t>》</a:t>
            </a:r>
            <a:endParaRPr kumimoji="1" lang="ja-JP" altLang="en-US" sz="3600" dirty="0"/>
          </a:p>
        </p:txBody>
      </p:sp>
      <p:sp>
        <p:nvSpPr>
          <p:cNvPr id="3" name="コンテンツ プレースホルダー 2"/>
          <p:cNvSpPr>
            <a:spLocks noGrp="1"/>
          </p:cNvSpPr>
          <p:nvPr>
            <p:ph idx="1"/>
          </p:nvPr>
        </p:nvSpPr>
        <p:spPr>
          <a:xfrm>
            <a:off x="457200" y="1844824"/>
            <a:ext cx="8229600" cy="4281339"/>
          </a:xfrm>
        </p:spPr>
        <p:txBody>
          <a:bodyPr>
            <a:normAutofit/>
          </a:bodyPr>
          <a:lstStyle/>
          <a:p>
            <a:pPr marL="0" indent="0">
              <a:buNone/>
            </a:pPr>
            <a:r>
              <a:rPr kumimoji="1" lang="ja-JP" altLang="en-US" dirty="0" smtClean="0">
                <a:solidFill>
                  <a:schemeClr val="tx1">
                    <a:lumMod val="95000"/>
                    <a:lumOff val="5000"/>
                  </a:schemeClr>
                </a:solidFill>
              </a:rPr>
              <a:t>「憲法」は国家に対して、</a:t>
            </a:r>
            <a:endParaRPr kumimoji="1" lang="en-US" altLang="ja-JP" dirty="0" smtClean="0">
              <a:solidFill>
                <a:schemeClr val="tx1">
                  <a:lumMod val="95000"/>
                  <a:lumOff val="5000"/>
                </a:schemeClr>
              </a:solidFill>
            </a:endParaRPr>
          </a:p>
          <a:p>
            <a:r>
              <a:rPr lang="ja-JP" altLang="en-US" dirty="0" smtClean="0">
                <a:solidFill>
                  <a:schemeClr val="tx1">
                    <a:lumMod val="95000"/>
                    <a:lumOff val="5000"/>
                  </a:schemeClr>
                </a:solidFill>
              </a:rPr>
              <a:t>国民が生きるために必要なさまざまな権利を掲げ、</a:t>
            </a:r>
            <a:endParaRPr lang="en-US" altLang="ja-JP" dirty="0" smtClean="0">
              <a:solidFill>
                <a:schemeClr val="tx1">
                  <a:lumMod val="95000"/>
                  <a:lumOff val="5000"/>
                </a:schemeClr>
              </a:solidFill>
            </a:endParaRPr>
          </a:p>
          <a:p>
            <a:r>
              <a:rPr lang="en-US" altLang="ja-JP" dirty="0" smtClean="0">
                <a:solidFill>
                  <a:schemeClr val="tx1">
                    <a:lumMod val="95000"/>
                    <a:lumOff val="5000"/>
                  </a:schemeClr>
                </a:solidFill>
              </a:rPr>
              <a:t>《</a:t>
            </a:r>
            <a:r>
              <a:rPr lang="ja-JP" altLang="en-US" dirty="0" smtClean="0">
                <a:solidFill>
                  <a:schemeClr val="tx1">
                    <a:lumMod val="95000"/>
                    <a:lumOff val="5000"/>
                  </a:schemeClr>
                </a:solidFill>
              </a:rPr>
              <a:t>国民のために働く</a:t>
            </a:r>
            <a:r>
              <a:rPr lang="en-US" altLang="ja-JP" dirty="0" smtClean="0">
                <a:solidFill>
                  <a:schemeClr val="tx1">
                    <a:lumMod val="95000"/>
                    <a:lumOff val="5000"/>
                  </a:schemeClr>
                </a:solidFill>
              </a:rPr>
              <a:t>》</a:t>
            </a:r>
            <a:r>
              <a:rPr lang="ja-JP" altLang="en-US" dirty="0" smtClean="0">
                <a:solidFill>
                  <a:schemeClr val="tx1">
                    <a:lumMod val="95000"/>
                    <a:lumOff val="5000"/>
                  </a:schemeClr>
                </a:solidFill>
              </a:rPr>
              <a:t>国家のあり方、とくに民主主義に沿った決定方式を、各種の統治ルールで確保している。</a:t>
            </a:r>
            <a:endParaRPr kumimoji="1" lang="en-US" altLang="ja-JP" dirty="0" smtClean="0">
              <a:solidFill>
                <a:schemeClr val="tx1">
                  <a:lumMod val="95000"/>
                  <a:lumOff val="5000"/>
                </a:schemeClr>
              </a:solidFill>
            </a:endParaRPr>
          </a:p>
          <a:p>
            <a:pPr marL="0" indent="0">
              <a:buNone/>
            </a:pPr>
            <a:r>
              <a:rPr lang="ja-JP" altLang="en-US" dirty="0">
                <a:solidFill>
                  <a:schemeClr val="tx1">
                    <a:lumMod val="95000"/>
                    <a:lumOff val="5000"/>
                  </a:schemeClr>
                </a:solidFill>
              </a:rPr>
              <a:t>★</a:t>
            </a:r>
            <a:r>
              <a:rPr lang="ja-JP" altLang="en-US" dirty="0" smtClean="0">
                <a:solidFill>
                  <a:schemeClr val="tx1">
                    <a:lumMod val="95000"/>
                    <a:lumOff val="5000"/>
                  </a:schemeClr>
                </a:solidFill>
              </a:rPr>
              <a:t>国家</a:t>
            </a:r>
            <a:r>
              <a:rPr lang="ja-JP" altLang="en-US" dirty="0">
                <a:solidFill>
                  <a:schemeClr val="tx1">
                    <a:lumMod val="95000"/>
                    <a:lumOff val="5000"/>
                  </a:schemeClr>
                </a:solidFill>
              </a:rPr>
              <a:t>が</a:t>
            </a:r>
            <a:r>
              <a:rPr lang="ja-JP" altLang="en-US" dirty="0" smtClean="0">
                <a:solidFill>
                  <a:schemeClr val="tx1">
                    <a:lumMod val="95000"/>
                    <a:lumOff val="5000"/>
                  </a:schemeClr>
                </a:solidFill>
              </a:rPr>
              <a:t>これに則って運営されることが「</a:t>
            </a:r>
            <a:r>
              <a:rPr lang="ja-JP" altLang="en-US" dirty="0">
                <a:solidFill>
                  <a:schemeClr val="tx1">
                    <a:lumMod val="95000"/>
                    <a:lumOff val="5000"/>
                  </a:schemeClr>
                </a:solidFill>
              </a:rPr>
              <a:t>立憲主義」</a:t>
            </a:r>
            <a:r>
              <a:rPr lang="ja-JP" altLang="en-US" dirty="0" smtClean="0">
                <a:solidFill>
                  <a:schemeClr val="tx1">
                    <a:lumMod val="95000"/>
                    <a:lumOff val="5000"/>
                  </a:schemeClr>
                </a:solidFill>
              </a:rPr>
              <a:t>。</a:t>
            </a:r>
            <a:endParaRPr lang="en-US" altLang="ja-JP" dirty="0" smtClean="0">
              <a:solidFill>
                <a:schemeClr val="tx1">
                  <a:lumMod val="95000"/>
                  <a:lumOff val="5000"/>
                </a:schemeClr>
              </a:solidFill>
            </a:endParaRPr>
          </a:p>
          <a:p>
            <a:pPr marL="0" indent="0">
              <a:buNone/>
            </a:pPr>
            <a:endParaRPr lang="en-US" altLang="ja-JP" dirty="0">
              <a:solidFill>
                <a:schemeClr val="tx1">
                  <a:lumMod val="95000"/>
                  <a:lumOff val="5000"/>
                </a:schemeClr>
              </a:solidFill>
            </a:endParaRPr>
          </a:p>
          <a:p>
            <a:pPr marL="0" indent="0">
              <a:buNone/>
            </a:pPr>
            <a:r>
              <a:rPr lang="ja-JP" altLang="en-US" dirty="0" smtClean="0">
                <a:solidFill>
                  <a:srgbClr val="000099"/>
                </a:solidFill>
              </a:rPr>
              <a:t>★日本は一度、国家として崩壊した→このルールを立て直し、国家として蘇生した。</a:t>
            </a:r>
            <a:endParaRPr lang="en-US" altLang="ja-JP" dirty="0" smtClean="0">
              <a:solidFill>
                <a:srgbClr val="000099"/>
              </a:solidFill>
            </a:endParaRPr>
          </a:p>
          <a:p>
            <a:pPr marL="0" indent="0">
              <a:buNone/>
            </a:pPr>
            <a:r>
              <a:rPr kumimoji="1" lang="ja-JP" altLang="en-US" dirty="0" smtClean="0">
                <a:solidFill>
                  <a:srgbClr val="600000"/>
                </a:solidFill>
              </a:rPr>
              <a:t>どう変わる？　</a:t>
            </a:r>
            <a:r>
              <a:rPr kumimoji="1" lang="ja-JP" altLang="en-US" dirty="0" smtClean="0">
                <a:solidFill>
                  <a:schemeClr val="tx1"/>
                </a:solidFill>
              </a:rPr>
              <a:t>→この国が、国の基本ルールと相いれないルールのもとに運営されていく可能性が。</a:t>
            </a:r>
            <a:endParaRPr kumimoji="1" lang="ja-JP" altLang="en-US" dirty="0">
              <a:solidFill>
                <a:schemeClr val="tx1"/>
              </a:solidFill>
            </a:endParaRPr>
          </a:p>
        </p:txBody>
      </p:sp>
    </p:spTree>
    <p:extLst>
      <p:ext uri="{BB962C8B-B14F-4D97-AF65-F5344CB8AC3E}">
        <p14:creationId xmlns:p14="http://schemas.microsoft.com/office/powerpoint/2010/main" val="3550961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立憲主義</a:t>
            </a:r>
            <a:endParaRPr kumimoji="1" lang="ja-JP" altLang="en-US" dirty="0"/>
          </a:p>
        </p:txBody>
      </p:sp>
      <p:sp>
        <p:nvSpPr>
          <p:cNvPr id="3" name="コンテンツ プレースホルダー 2"/>
          <p:cNvSpPr>
            <a:spLocks noGrp="1"/>
          </p:cNvSpPr>
          <p:nvPr>
            <p:ph idx="1"/>
          </p:nvPr>
        </p:nvSpPr>
        <p:spPr/>
        <p:txBody>
          <a:bodyPr/>
          <a:lstStyle/>
          <a:p>
            <a:r>
              <a:rPr lang="ja-JP" altLang="ja-JP" dirty="0">
                <a:solidFill>
                  <a:schemeClr val="tx1">
                    <a:lumMod val="95000"/>
                    <a:lumOff val="5000"/>
                  </a:schemeClr>
                </a:solidFill>
              </a:rPr>
              <a:t>《国民のために働く国家》のあり方を確定。家の土台にあたる部分。これを守る統治が「立憲主義」</a:t>
            </a:r>
            <a:r>
              <a:rPr lang="ja-JP" altLang="ja-JP" dirty="0" smtClean="0">
                <a:solidFill>
                  <a:schemeClr val="tx1">
                    <a:lumMod val="95000"/>
                    <a:lumOff val="5000"/>
                  </a:schemeClr>
                </a:solidFill>
              </a:rPr>
              <a:t>。</a:t>
            </a:r>
            <a:endParaRPr lang="en-US" altLang="ja-JP" dirty="0" smtClean="0">
              <a:solidFill>
                <a:schemeClr val="tx1">
                  <a:lumMod val="95000"/>
                  <a:lumOff val="5000"/>
                </a:schemeClr>
              </a:solidFill>
            </a:endParaRPr>
          </a:p>
          <a:p>
            <a:endParaRPr lang="ja-JP" altLang="ja-JP" dirty="0">
              <a:solidFill>
                <a:schemeClr val="tx1">
                  <a:lumMod val="95000"/>
                  <a:lumOff val="5000"/>
                </a:schemeClr>
              </a:solidFill>
            </a:endParaRPr>
          </a:p>
          <a:p>
            <a:r>
              <a:rPr lang="en-US" altLang="ja-JP" dirty="0">
                <a:solidFill>
                  <a:schemeClr val="tx1">
                    <a:lumMod val="95000"/>
                    <a:lumOff val="5000"/>
                  </a:schemeClr>
                </a:solidFill>
              </a:rPr>
              <a:t>A</a:t>
            </a:r>
            <a:r>
              <a:rPr lang="ja-JP" altLang="ja-JP" dirty="0">
                <a:solidFill>
                  <a:schemeClr val="tx1">
                    <a:lumMod val="95000"/>
                    <a:lumOff val="5000"/>
                  </a:schemeClr>
                </a:solidFill>
              </a:rPr>
              <a:t>　国民（主権者）の意思決定（民主主義）を支える基盤ルール、権力集中を防ぐ</a:t>
            </a:r>
            <a:r>
              <a:rPr lang="ja-JP" altLang="ja-JP" dirty="0" smtClean="0">
                <a:solidFill>
                  <a:schemeClr val="tx1">
                    <a:lumMod val="95000"/>
                    <a:lumOff val="5000"/>
                  </a:schemeClr>
                </a:solidFill>
              </a:rPr>
              <a:t>ルール</a:t>
            </a:r>
            <a:endParaRPr lang="en-US" altLang="ja-JP" dirty="0" smtClean="0">
              <a:solidFill>
                <a:schemeClr val="tx1">
                  <a:lumMod val="95000"/>
                  <a:lumOff val="5000"/>
                </a:schemeClr>
              </a:solidFill>
            </a:endParaRPr>
          </a:p>
          <a:p>
            <a:endParaRPr lang="ja-JP" altLang="ja-JP" dirty="0">
              <a:solidFill>
                <a:schemeClr val="tx1">
                  <a:lumMod val="95000"/>
                  <a:lumOff val="5000"/>
                </a:schemeClr>
              </a:solidFill>
            </a:endParaRPr>
          </a:p>
          <a:p>
            <a:r>
              <a:rPr lang="en-US" altLang="ja-JP" dirty="0">
                <a:solidFill>
                  <a:schemeClr val="tx1">
                    <a:lumMod val="95000"/>
                    <a:lumOff val="5000"/>
                  </a:schemeClr>
                </a:solidFill>
              </a:rPr>
              <a:t>B</a:t>
            </a:r>
            <a:r>
              <a:rPr lang="ja-JP" altLang="ja-JP" dirty="0">
                <a:solidFill>
                  <a:schemeClr val="tx1">
                    <a:lumMod val="95000"/>
                    <a:lumOff val="5000"/>
                  </a:schemeClr>
                </a:solidFill>
              </a:rPr>
              <a:t>　国民が生きるための権利（民主主義によっても奪えないもの）を掲げ、国家の任務を明確化</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288810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1340768"/>
          </a:xfrm>
        </p:spPr>
        <p:txBody>
          <a:bodyPr/>
          <a:lstStyle/>
          <a:p>
            <a:r>
              <a:rPr lang="ja-JP" altLang="en-US" sz="4800" dirty="0" smtClean="0"/>
              <a:t>立憲主義の危機①</a:t>
            </a:r>
            <a:endParaRPr kumimoji="1" lang="ja-JP" altLang="en-US" sz="4800" dirty="0"/>
          </a:p>
        </p:txBody>
      </p:sp>
      <p:sp>
        <p:nvSpPr>
          <p:cNvPr id="3" name="コンテンツ プレースホルダー 2"/>
          <p:cNvSpPr>
            <a:spLocks noGrp="1"/>
          </p:cNvSpPr>
          <p:nvPr>
            <p:ph idx="1"/>
          </p:nvPr>
        </p:nvSpPr>
        <p:spPr>
          <a:xfrm>
            <a:off x="467544" y="1628800"/>
            <a:ext cx="8229600" cy="4641379"/>
          </a:xfrm>
        </p:spPr>
        <p:txBody>
          <a:bodyPr>
            <a:normAutofit fontScale="92500" lnSpcReduction="20000"/>
          </a:bodyPr>
          <a:lstStyle/>
          <a:p>
            <a:pPr marL="0" indent="0">
              <a:buNone/>
            </a:pPr>
            <a:r>
              <a:rPr lang="ja-JP" altLang="en-US" dirty="0">
                <a:solidFill>
                  <a:schemeClr val="tx1"/>
                </a:solidFill>
              </a:rPr>
              <a:t>国家</a:t>
            </a:r>
            <a:r>
              <a:rPr lang="ja-JP" altLang="en-US" dirty="0" smtClean="0">
                <a:solidFill>
                  <a:schemeClr val="tx1"/>
                </a:solidFill>
              </a:rPr>
              <a:t>の政策が国家の基本法と合致しているかは国家</a:t>
            </a:r>
            <a:r>
              <a:rPr lang="ja-JP" altLang="en-US" dirty="0">
                <a:solidFill>
                  <a:schemeClr val="tx1"/>
                </a:solidFill>
              </a:rPr>
              <a:t>存立の</a:t>
            </a:r>
            <a:r>
              <a:rPr lang="ja-JP" altLang="en-US" dirty="0" smtClean="0">
                <a:solidFill>
                  <a:schemeClr val="tx1"/>
                </a:solidFill>
              </a:rPr>
              <a:t>根本的問題。</a:t>
            </a:r>
            <a:r>
              <a:rPr lang="ja-JP" altLang="en-US" dirty="0" smtClean="0">
                <a:solidFill>
                  <a:schemeClr val="tx1"/>
                </a:solidFill>
                <a:latin typeface="AR P丸ゴシック体M" panose="020B0600010101010101" pitchFamily="50" charset="-128"/>
                <a:ea typeface="AR P丸ゴシック体M" panose="020B0600010101010101" pitchFamily="50" charset="-128"/>
              </a:rPr>
              <a:t>（ハザードに陥っている国家は相手にされない）</a:t>
            </a:r>
            <a:endParaRPr lang="en-US" altLang="ja-JP" dirty="0" smtClean="0">
              <a:solidFill>
                <a:schemeClr val="tx1"/>
              </a:solidFill>
              <a:latin typeface="AR P丸ゴシック体M" panose="020B0600010101010101" pitchFamily="50" charset="-128"/>
              <a:ea typeface="AR P丸ゴシック体M" panose="020B0600010101010101" pitchFamily="50" charset="-128"/>
            </a:endParaRPr>
          </a:p>
          <a:p>
            <a:pPr marL="0" indent="0">
              <a:buNone/>
            </a:pPr>
            <a:endParaRPr lang="en-US" altLang="ja-JP" dirty="0" smtClean="0">
              <a:solidFill>
                <a:schemeClr val="tx1"/>
              </a:solidFill>
            </a:endParaRPr>
          </a:p>
          <a:p>
            <a:pPr marL="0" indent="0">
              <a:buNone/>
            </a:pPr>
            <a:r>
              <a:rPr lang="en-US" altLang="ja-JP" sz="2600" dirty="0">
                <a:solidFill>
                  <a:schemeClr val="tx1"/>
                </a:solidFill>
              </a:rPr>
              <a:t>A</a:t>
            </a:r>
            <a:r>
              <a:rPr lang="ja-JP" altLang="en-US" sz="2600" dirty="0">
                <a:solidFill>
                  <a:schemeClr val="tx1"/>
                </a:solidFill>
              </a:rPr>
              <a:t>　民主主義・手続き（上記の土台</a:t>
            </a:r>
            <a:r>
              <a:rPr lang="en-US" altLang="ja-JP" sz="2600" dirty="0">
                <a:solidFill>
                  <a:schemeClr val="tx1"/>
                </a:solidFill>
              </a:rPr>
              <a:t>A</a:t>
            </a:r>
            <a:r>
              <a:rPr lang="ja-JP" altLang="en-US" sz="2600" dirty="0">
                <a:solidFill>
                  <a:schemeClr val="tx1"/>
                </a:solidFill>
              </a:rPr>
              <a:t>）の問題</a:t>
            </a:r>
          </a:p>
          <a:p>
            <a:pPr marL="0" indent="0">
              <a:buNone/>
            </a:pPr>
            <a:r>
              <a:rPr lang="ja-JP" altLang="en-US" dirty="0" smtClean="0">
                <a:solidFill>
                  <a:schemeClr val="tx1">
                    <a:lumMod val="85000"/>
                    <a:lumOff val="15000"/>
                  </a:schemeClr>
                </a:solidFill>
              </a:rPr>
              <a:t>・国民</a:t>
            </a:r>
            <a:r>
              <a:rPr lang="ja-JP" altLang="en-US" dirty="0">
                <a:solidFill>
                  <a:schemeClr val="tx1">
                    <a:lumMod val="85000"/>
                    <a:lumOff val="15000"/>
                  </a:schemeClr>
                </a:solidFill>
              </a:rPr>
              <a:t>が理解して議論できる状況ではなかった（内閣の解釈とガイドラインが先行）</a:t>
            </a:r>
          </a:p>
          <a:p>
            <a:pPr marL="0" indent="0">
              <a:buNone/>
            </a:pPr>
            <a:r>
              <a:rPr lang="ja-JP" altLang="en-US" dirty="0" smtClean="0">
                <a:solidFill>
                  <a:schemeClr val="tx1">
                    <a:lumMod val="85000"/>
                    <a:lumOff val="15000"/>
                  </a:schemeClr>
                </a:solidFill>
              </a:rPr>
              <a:t>・参議院</a:t>
            </a:r>
            <a:r>
              <a:rPr lang="ja-JP" altLang="en-US" dirty="0">
                <a:solidFill>
                  <a:schemeClr val="tx1">
                    <a:lumMod val="85000"/>
                    <a:lumOff val="15000"/>
                  </a:schemeClr>
                </a:solidFill>
              </a:rPr>
              <a:t>での議決に関する問題</a:t>
            </a:r>
          </a:p>
          <a:p>
            <a:pPr marL="0" indent="0">
              <a:buNone/>
            </a:pPr>
            <a:r>
              <a:rPr lang="ja-JP" altLang="en-US" dirty="0" smtClean="0">
                <a:solidFill>
                  <a:schemeClr val="tx1">
                    <a:lumMod val="85000"/>
                    <a:lumOff val="15000"/>
                  </a:schemeClr>
                </a:solidFill>
              </a:rPr>
              <a:t>・上記</a:t>
            </a:r>
            <a:r>
              <a:rPr lang="ja-JP" altLang="en-US" dirty="0">
                <a:solidFill>
                  <a:schemeClr val="tx1">
                    <a:lumMod val="85000"/>
                    <a:lumOff val="15000"/>
                  </a:schemeClr>
                </a:solidFill>
              </a:rPr>
              <a:t>の土台を回避する意思決定・運用のルートが、日米安保体制の中に作られた</a:t>
            </a:r>
            <a:r>
              <a:rPr lang="ja-JP" altLang="en-US" dirty="0" smtClean="0">
                <a:solidFill>
                  <a:schemeClr val="tx1">
                    <a:lumMod val="85000"/>
                    <a:lumOff val="15000"/>
                  </a:schemeClr>
                </a:solidFill>
              </a:rPr>
              <a:t>こと</a:t>
            </a:r>
            <a:endParaRPr lang="en-US" altLang="ja-JP" dirty="0" smtClean="0">
              <a:solidFill>
                <a:schemeClr val="tx1">
                  <a:lumMod val="85000"/>
                  <a:lumOff val="15000"/>
                </a:schemeClr>
              </a:solidFill>
            </a:endParaRPr>
          </a:p>
          <a:p>
            <a:pPr marL="0" indent="0">
              <a:buNone/>
            </a:pPr>
            <a:endParaRPr lang="ja-JP" altLang="en-US" dirty="0">
              <a:solidFill>
                <a:schemeClr val="tx1">
                  <a:lumMod val="85000"/>
                  <a:lumOff val="15000"/>
                </a:schemeClr>
              </a:solidFill>
            </a:endParaRPr>
          </a:p>
          <a:p>
            <a:pPr marL="0" indent="0">
              <a:buNone/>
            </a:pPr>
            <a:r>
              <a:rPr lang="en-US" altLang="ja-JP" sz="2600" dirty="0" smtClean="0">
                <a:solidFill>
                  <a:schemeClr val="tx1"/>
                </a:solidFill>
              </a:rPr>
              <a:t>B</a:t>
            </a:r>
            <a:r>
              <a:rPr lang="ja-JP" altLang="en-US" sz="2600" dirty="0">
                <a:solidFill>
                  <a:schemeClr val="tx1"/>
                </a:solidFill>
              </a:rPr>
              <a:t>　平和主義の内実（上記の土台</a:t>
            </a:r>
            <a:r>
              <a:rPr lang="en-US" altLang="ja-JP" sz="2600" dirty="0">
                <a:solidFill>
                  <a:schemeClr val="tx1"/>
                </a:solidFill>
              </a:rPr>
              <a:t>B</a:t>
            </a:r>
            <a:r>
              <a:rPr lang="ja-JP" altLang="en-US" sz="2600" dirty="0">
                <a:solidFill>
                  <a:schemeClr val="tx1"/>
                </a:solidFill>
              </a:rPr>
              <a:t>）の問題</a:t>
            </a:r>
          </a:p>
          <a:p>
            <a:pPr marL="0" indent="0">
              <a:buNone/>
            </a:pPr>
            <a:r>
              <a:rPr lang="ja-JP" altLang="en-US" dirty="0" smtClean="0">
                <a:solidFill>
                  <a:schemeClr val="tx1">
                    <a:lumMod val="85000"/>
                    <a:lumOff val="15000"/>
                  </a:schemeClr>
                </a:solidFill>
              </a:rPr>
              <a:t>・国家</a:t>
            </a:r>
            <a:r>
              <a:rPr lang="ja-JP" altLang="en-US" dirty="0">
                <a:solidFill>
                  <a:schemeClr val="tx1">
                    <a:lumMod val="85000"/>
                    <a:lumOff val="15000"/>
                  </a:schemeClr>
                </a:solidFill>
              </a:rPr>
              <a:t>が行ってはならない「統治ルール」としての</a:t>
            </a:r>
            <a:r>
              <a:rPr lang="en-US" altLang="ja-JP" dirty="0">
                <a:solidFill>
                  <a:schemeClr val="tx1">
                    <a:lumMod val="85000"/>
                    <a:lumOff val="15000"/>
                  </a:schemeClr>
                </a:solidFill>
              </a:rPr>
              <a:t>9</a:t>
            </a:r>
            <a:r>
              <a:rPr lang="ja-JP" altLang="en-US" dirty="0">
                <a:solidFill>
                  <a:schemeClr val="tx1">
                    <a:lumMod val="85000"/>
                    <a:lumOff val="15000"/>
                  </a:schemeClr>
                </a:solidFill>
              </a:rPr>
              <a:t>条への違背</a:t>
            </a:r>
          </a:p>
          <a:p>
            <a:pPr marL="0" indent="0">
              <a:buNone/>
            </a:pPr>
            <a:r>
              <a:rPr lang="ja-JP" altLang="en-US" dirty="0" smtClean="0">
                <a:solidFill>
                  <a:schemeClr val="tx1">
                    <a:lumMod val="85000"/>
                    <a:lumOff val="15000"/>
                  </a:schemeClr>
                </a:solidFill>
              </a:rPr>
              <a:t>・国家</a:t>
            </a:r>
            <a:r>
              <a:rPr lang="ja-JP" altLang="en-US" dirty="0">
                <a:solidFill>
                  <a:schemeClr val="tx1">
                    <a:lumMod val="85000"/>
                    <a:lumOff val="15000"/>
                  </a:schemeClr>
                </a:solidFill>
              </a:rPr>
              <a:t>が国民の権利（平和的生存権）を侵害する、という違背</a:t>
            </a:r>
          </a:p>
          <a:p>
            <a:pPr marL="0" indent="0">
              <a:buNone/>
            </a:pPr>
            <a:endParaRPr lang="en-US" altLang="ja-JP" dirty="0" smtClean="0">
              <a:solidFill>
                <a:schemeClr val="tx1"/>
              </a:solidFill>
            </a:endParaRPr>
          </a:p>
        </p:txBody>
      </p:sp>
    </p:spTree>
    <p:extLst>
      <p:ext uri="{BB962C8B-B14F-4D97-AF65-F5344CB8AC3E}">
        <p14:creationId xmlns:p14="http://schemas.microsoft.com/office/powerpoint/2010/main" val="2261914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立憲主義の危機②</a:t>
            </a:r>
            <a:endParaRPr kumimoji="1" lang="ja-JP" altLang="en-US" dirty="0"/>
          </a:p>
        </p:txBody>
      </p:sp>
      <p:sp>
        <p:nvSpPr>
          <p:cNvPr id="3" name="コンテンツ プレースホルダー 2"/>
          <p:cNvSpPr>
            <a:spLocks noGrp="1"/>
          </p:cNvSpPr>
          <p:nvPr>
            <p:ph idx="1"/>
          </p:nvPr>
        </p:nvSpPr>
        <p:spPr>
          <a:xfrm>
            <a:off x="457200" y="1916832"/>
            <a:ext cx="8229600" cy="4209331"/>
          </a:xfrm>
        </p:spPr>
        <p:txBody>
          <a:bodyPr/>
          <a:lstStyle/>
          <a:p>
            <a:r>
              <a:rPr lang="en-US" altLang="ja-JP" dirty="0">
                <a:solidFill>
                  <a:schemeClr val="tx1">
                    <a:lumMod val="85000"/>
                    <a:lumOff val="15000"/>
                  </a:schemeClr>
                </a:solidFill>
              </a:rPr>
              <a:t>C</a:t>
            </a:r>
            <a:r>
              <a:rPr lang="ja-JP" altLang="ja-JP" dirty="0">
                <a:solidFill>
                  <a:schemeClr val="tx1">
                    <a:lumMod val="85000"/>
                    <a:lumOff val="15000"/>
                  </a:schemeClr>
                </a:solidFill>
              </a:rPr>
              <a:t>　</a:t>
            </a:r>
            <a:r>
              <a:rPr lang="ja-JP" altLang="en-US" dirty="0" smtClean="0">
                <a:solidFill>
                  <a:schemeClr val="tx1">
                    <a:lumMod val="85000"/>
                    <a:lumOff val="15000"/>
                  </a:schemeClr>
                </a:solidFill>
              </a:rPr>
              <a:t>憲法改正と政府の一方的な行為によって、</a:t>
            </a:r>
            <a:r>
              <a:rPr lang="ja-JP" altLang="ja-JP" dirty="0" smtClean="0">
                <a:solidFill>
                  <a:schemeClr val="tx1">
                    <a:lumMod val="85000"/>
                    <a:lumOff val="15000"/>
                  </a:schemeClr>
                </a:solidFill>
              </a:rPr>
              <a:t>上記</a:t>
            </a:r>
            <a:r>
              <a:rPr lang="ja-JP" altLang="ja-JP" dirty="0">
                <a:solidFill>
                  <a:schemeClr val="tx1">
                    <a:lumMod val="85000"/>
                    <a:lumOff val="15000"/>
                  </a:schemeClr>
                </a:solidFill>
              </a:rPr>
              <a:t>の「土台」がさらに外されていく流れに</a:t>
            </a:r>
            <a:r>
              <a:rPr lang="ja-JP" altLang="ja-JP" dirty="0" smtClean="0">
                <a:solidFill>
                  <a:schemeClr val="tx1">
                    <a:lumMod val="85000"/>
                    <a:lumOff val="15000"/>
                  </a:schemeClr>
                </a:solidFill>
              </a:rPr>
              <a:t>ある</a:t>
            </a:r>
            <a:endParaRPr lang="ja-JP" altLang="ja-JP" dirty="0">
              <a:solidFill>
                <a:schemeClr val="tx1">
                  <a:lumMod val="85000"/>
                  <a:lumOff val="15000"/>
                </a:schemeClr>
              </a:solidFill>
            </a:endParaRPr>
          </a:p>
          <a:p>
            <a:pPr marL="0" indent="0">
              <a:buNone/>
            </a:pPr>
            <a:r>
              <a:rPr lang="ja-JP" altLang="ja-JP" dirty="0">
                <a:solidFill>
                  <a:schemeClr val="tx1">
                    <a:lumMod val="85000"/>
                    <a:lumOff val="15000"/>
                  </a:schemeClr>
                </a:solidFill>
              </a:rPr>
              <a:t>　　　</a:t>
            </a:r>
            <a:endParaRPr lang="en-US" altLang="ja-JP" dirty="0" smtClean="0">
              <a:solidFill>
                <a:schemeClr val="tx1">
                  <a:lumMod val="85000"/>
                  <a:lumOff val="15000"/>
                </a:schemeClr>
              </a:solidFill>
            </a:endParaRPr>
          </a:p>
          <a:p>
            <a:pPr marL="0" indent="0">
              <a:buNone/>
            </a:pPr>
            <a:r>
              <a:rPr lang="ja-JP" altLang="ja-JP" dirty="0" smtClean="0">
                <a:solidFill>
                  <a:schemeClr val="tx1">
                    <a:lumMod val="85000"/>
                    <a:lumOff val="15000"/>
                  </a:schemeClr>
                </a:solidFill>
              </a:rPr>
              <a:t>憲法</a:t>
            </a:r>
            <a:r>
              <a:rPr lang="ja-JP" altLang="ja-JP" dirty="0">
                <a:solidFill>
                  <a:schemeClr val="tx1">
                    <a:lumMod val="85000"/>
                    <a:lumOff val="15000"/>
                  </a:schemeClr>
                </a:solidFill>
              </a:rPr>
              <a:t>改正、とくに緊急事態条項の</a:t>
            </a:r>
            <a:r>
              <a:rPr lang="ja-JP" altLang="ja-JP" dirty="0" smtClean="0">
                <a:solidFill>
                  <a:schemeClr val="tx1">
                    <a:lumMod val="85000"/>
                    <a:lumOff val="15000"/>
                  </a:schemeClr>
                </a:solidFill>
              </a:rPr>
              <a:t>導入</a:t>
            </a:r>
            <a:endParaRPr lang="en-US" altLang="ja-JP" dirty="0" smtClean="0">
              <a:solidFill>
                <a:schemeClr val="tx1">
                  <a:lumMod val="85000"/>
                  <a:lumOff val="15000"/>
                </a:schemeClr>
              </a:solidFill>
            </a:endParaRPr>
          </a:p>
          <a:p>
            <a:pPr marL="0" indent="0">
              <a:buNone/>
            </a:pPr>
            <a:endParaRPr lang="en-US" altLang="ja-JP" dirty="0">
              <a:solidFill>
                <a:schemeClr val="tx1">
                  <a:lumMod val="85000"/>
                  <a:lumOff val="15000"/>
                </a:schemeClr>
              </a:solidFill>
            </a:endParaRPr>
          </a:p>
          <a:p>
            <a:pPr marL="0" indent="0">
              <a:buNone/>
            </a:pPr>
            <a:r>
              <a:rPr lang="ja-JP" altLang="ja-JP" dirty="0" smtClean="0">
                <a:solidFill>
                  <a:schemeClr val="tx1">
                    <a:lumMod val="85000"/>
                    <a:lumOff val="15000"/>
                  </a:schemeClr>
                </a:solidFill>
              </a:rPr>
              <a:t>（</a:t>
            </a:r>
            <a:r>
              <a:rPr lang="ja-JP" altLang="ja-JP" dirty="0">
                <a:solidFill>
                  <a:schemeClr val="tx1">
                    <a:lumMod val="85000"/>
                    <a:lumOff val="15000"/>
                  </a:schemeClr>
                </a:solidFill>
              </a:rPr>
              <a:t>事態宣言→</a:t>
            </a:r>
            <a:r>
              <a:rPr lang="ja-JP" altLang="ja-JP" b="1" dirty="0">
                <a:solidFill>
                  <a:schemeClr val="tx1">
                    <a:lumMod val="85000"/>
                    <a:lumOff val="15000"/>
                  </a:schemeClr>
                </a:solidFill>
              </a:rPr>
              <a:t>法律と同じ効力をもつ政令</a:t>
            </a:r>
            <a:r>
              <a:rPr lang="ja-JP" altLang="ja-JP" dirty="0">
                <a:solidFill>
                  <a:schemeClr val="tx1">
                    <a:lumMod val="85000"/>
                    <a:lumOff val="15000"/>
                  </a:schemeClr>
                </a:solidFill>
              </a:rPr>
              <a:t>　の意味）</a:t>
            </a:r>
          </a:p>
          <a:p>
            <a:endParaRPr kumimoji="1" lang="ja-JP" altLang="en-US" dirty="0"/>
          </a:p>
        </p:txBody>
      </p:sp>
    </p:spTree>
    <p:extLst>
      <p:ext uri="{BB962C8B-B14F-4D97-AF65-F5344CB8AC3E}">
        <p14:creationId xmlns:p14="http://schemas.microsoft.com/office/powerpoint/2010/main" val="204852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268760"/>
          </a:xfrm>
        </p:spPr>
        <p:txBody>
          <a:bodyPr/>
          <a:lstStyle/>
          <a:p>
            <a:r>
              <a:rPr kumimoji="1" lang="ja-JP" altLang="en-US" dirty="0" smtClean="0"/>
              <a:t>立憲主義の危機③</a:t>
            </a:r>
            <a:endParaRPr kumimoji="1" lang="ja-JP" altLang="en-US" dirty="0"/>
          </a:p>
        </p:txBody>
      </p:sp>
      <p:sp>
        <p:nvSpPr>
          <p:cNvPr id="3" name="コンテンツ プレースホルダー 2"/>
          <p:cNvSpPr>
            <a:spLocks noGrp="1"/>
          </p:cNvSpPr>
          <p:nvPr>
            <p:ph idx="1"/>
          </p:nvPr>
        </p:nvSpPr>
        <p:spPr>
          <a:xfrm>
            <a:off x="457200" y="1600200"/>
            <a:ext cx="8219256" cy="4637112"/>
          </a:xfrm>
        </p:spPr>
        <p:txBody>
          <a:bodyPr>
            <a:normAutofit fontScale="92500" lnSpcReduction="20000"/>
          </a:bodyPr>
          <a:lstStyle/>
          <a:p>
            <a:pPr marL="0" indent="0">
              <a:buNone/>
            </a:pPr>
            <a:r>
              <a:rPr lang="ja-JP" altLang="en-US" dirty="0" smtClean="0">
                <a:solidFill>
                  <a:schemeClr val="tx1"/>
                </a:solidFill>
              </a:rPr>
              <a:t>実体的内容：「</a:t>
            </a:r>
            <a:r>
              <a:rPr lang="ja-JP" altLang="en-US" dirty="0">
                <a:solidFill>
                  <a:schemeClr val="tx1"/>
                </a:solidFill>
              </a:rPr>
              <a:t>集団的自衛権」の行使を具体化した部分</a:t>
            </a:r>
            <a:endParaRPr lang="en-US" altLang="ja-JP" dirty="0">
              <a:solidFill>
                <a:schemeClr val="tx1"/>
              </a:solidFill>
            </a:endParaRPr>
          </a:p>
          <a:p>
            <a:pPr marL="0" indent="0">
              <a:buNone/>
            </a:pPr>
            <a:r>
              <a:rPr lang="ja-JP" altLang="en-US" dirty="0">
                <a:solidFill>
                  <a:schemeClr val="tx1"/>
                </a:solidFill>
              </a:rPr>
              <a:t>　　</a:t>
            </a:r>
            <a:r>
              <a:rPr lang="ja-JP" altLang="en-US" dirty="0">
                <a:solidFill>
                  <a:schemeClr val="tx1"/>
                </a:solidFill>
                <a:latin typeface="AR丸ゴシック体M" panose="020B0609010101010101" pitchFamily="49" charset="-128"/>
                <a:ea typeface="AR丸ゴシック体M" panose="020B0609010101010101" pitchFamily="49" charset="-128"/>
              </a:rPr>
              <a:t>自国が武力攻撃を受けていないのに武力行使が可能</a:t>
            </a:r>
            <a:r>
              <a:rPr lang="ja-JP" altLang="en-US" dirty="0" smtClean="0">
                <a:solidFill>
                  <a:schemeClr val="tx1"/>
                </a:solidFill>
                <a:latin typeface="AR丸ゴシック体M" panose="020B0609010101010101" pitchFamily="49" charset="-128"/>
                <a:ea typeface="AR丸ゴシック体M" panose="020B0609010101010101" pitchFamily="49" charset="-128"/>
              </a:rPr>
              <a:t>？</a:t>
            </a:r>
            <a:r>
              <a:rPr lang="ja-JP" altLang="en-US" dirty="0">
                <a:solidFill>
                  <a:schemeClr val="tx1"/>
                </a:solidFill>
              </a:rPr>
              <a:t>　　　　　</a:t>
            </a:r>
            <a:endParaRPr lang="en-US" altLang="ja-JP" dirty="0">
              <a:solidFill>
                <a:schemeClr val="tx1"/>
              </a:solidFill>
            </a:endParaRPr>
          </a:p>
          <a:p>
            <a:pPr marL="0" indent="0">
              <a:buNone/>
            </a:pPr>
            <a:r>
              <a:rPr lang="ja-JP" altLang="en-US" dirty="0" smtClean="0">
                <a:solidFill>
                  <a:schemeClr val="tx1"/>
                </a:solidFill>
              </a:rPr>
              <a:t>後方</a:t>
            </a:r>
            <a:r>
              <a:rPr lang="ja-JP" altLang="en-US" dirty="0">
                <a:solidFill>
                  <a:schemeClr val="tx1"/>
                </a:solidFill>
              </a:rPr>
              <a:t>支援内容の拡大</a:t>
            </a:r>
            <a:endParaRPr lang="en-US" altLang="ja-JP" dirty="0">
              <a:solidFill>
                <a:schemeClr val="tx1"/>
              </a:solidFill>
            </a:endParaRPr>
          </a:p>
          <a:p>
            <a:pPr marL="0" indent="0">
              <a:buNone/>
            </a:pPr>
            <a:r>
              <a:rPr lang="ja-JP" altLang="en-US" dirty="0">
                <a:solidFill>
                  <a:schemeClr val="tx1"/>
                </a:solidFill>
              </a:rPr>
              <a:t>　　</a:t>
            </a:r>
            <a:r>
              <a:rPr lang="ja-JP" altLang="en-US" dirty="0">
                <a:solidFill>
                  <a:schemeClr val="tx1"/>
                </a:solidFill>
                <a:latin typeface="AR丸ゴシック体M" panose="020B0609010101010101" pitchFamily="49" charset="-128"/>
                <a:ea typeface="AR丸ゴシック体M" panose="020B0609010101010101" pitchFamily="49" charset="-128"/>
              </a:rPr>
              <a:t>「かけつけ警護」と武器使用ルールの緩和</a:t>
            </a:r>
            <a:endParaRPr lang="en-US" altLang="ja-JP" dirty="0">
              <a:solidFill>
                <a:schemeClr val="tx1"/>
              </a:solidFill>
              <a:latin typeface="AR丸ゴシック体M" panose="020B0609010101010101" pitchFamily="49" charset="-128"/>
              <a:ea typeface="AR丸ゴシック体M" panose="020B0609010101010101" pitchFamily="49" charset="-128"/>
            </a:endParaRPr>
          </a:p>
          <a:p>
            <a:pPr marL="0" indent="0">
              <a:buNone/>
            </a:pPr>
            <a:r>
              <a:rPr lang="ja-JP" altLang="en-US" dirty="0">
                <a:solidFill>
                  <a:schemeClr val="tx1"/>
                </a:solidFill>
                <a:latin typeface="AR丸ゴシック体M" panose="020B0609010101010101" pitchFamily="49" charset="-128"/>
                <a:ea typeface="AR丸ゴシック体M" panose="020B0609010101010101" pitchFamily="49" charset="-128"/>
              </a:rPr>
              <a:t>　　弾薬の運搬・提供の解禁、（平時から武器輸出解禁</a:t>
            </a:r>
            <a:r>
              <a:rPr lang="ja-JP" altLang="en-US" dirty="0" smtClean="0">
                <a:solidFill>
                  <a:schemeClr val="tx1"/>
                </a:solidFill>
                <a:latin typeface="AR丸ゴシック体M" panose="020B0609010101010101" pitchFamily="49" charset="-128"/>
                <a:ea typeface="AR丸ゴシック体M" panose="020B0609010101010101" pitchFamily="49" charset="-128"/>
              </a:rPr>
              <a:t>）</a:t>
            </a:r>
            <a:endParaRPr lang="en-US" altLang="ja-JP" dirty="0" smtClean="0">
              <a:solidFill>
                <a:schemeClr val="tx1"/>
              </a:solidFill>
              <a:latin typeface="AR丸ゴシック体M" panose="020B0609010101010101" pitchFamily="49" charset="-128"/>
              <a:ea typeface="AR丸ゴシック体M" panose="020B0609010101010101" pitchFamily="49" charset="-128"/>
            </a:endParaRPr>
          </a:p>
          <a:p>
            <a:pPr marL="0" indent="0">
              <a:buNone/>
            </a:pPr>
            <a:endParaRPr lang="en-US" altLang="ja-JP" dirty="0" smtClean="0">
              <a:solidFill>
                <a:schemeClr val="tx1"/>
              </a:solidFill>
              <a:latin typeface="AR丸ゴシック体M" panose="020B0609010101010101" pitchFamily="49" charset="-128"/>
              <a:ea typeface="AR丸ゴシック体M" panose="020B0609010101010101" pitchFamily="49" charset="-128"/>
            </a:endParaRPr>
          </a:p>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どちらも決定を下す仕組みが憲法に</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反する（</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主権問題＋シビリアン・コントロール問題</a:t>
            </a:r>
            <a:r>
              <a:rPr lang="ja-JP" altLang="en-US"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a:t>
            </a:r>
            <a:endParaRPr lang="en-US" altLang="ja-JP" dirty="0" smtClean="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indent="0">
              <a:buNone/>
            </a:pPr>
            <a:endPar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endParaRPr>
          </a:p>
          <a:p>
            <a:pPr marL="0" indent="0">
              <a:buNone/>
            </a:pP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！「指揮権密約」＝「戦争になったら、自衛隊は米軍の指揮下に入る」という密約が</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1952</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1954</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年から存在（朝日ウェブロンザ</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6</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月</a:t>
            </a:r>
            <a:r>
              <a:rPr lang="en-US" altLang="ja-JP" dirty="0">
                <a:solidFill>
                  <a:schemeClr val="tx1">
                    <a:lumMod val="95000"/>
                    <a:lumOff val="5000"/>
                  </a:schemeClr>
                </a:solidFill>
                <a:latin typeface="AR丸ゴシック体M" panose="020B0609010101010101" pitchFamily="49" charset="-128"/>
                <a:ea typeface="AR丸ゴシック体M" panose="020B0609010101010101" pitchFamily="49" charset="-128"/>
              </a:rPr>
              <a:t>1</a:t>
            </a:r>
            <a:r>
              <a:rPr lang="ja-JP" altLang="en-US" dirty="0">
                <a:solidFill>
                  <a:schemeClr val="tx1">
                    <a:lumMod val="95000"/>
                    <a:lumOff val="5000"/>
                  </a:schemeClr>
                </a:solidFill>
                <a:latin typeface="AR丸ゴシック体M" panose="020B0609010101010101" pitchFamily="49" charset="-128"/>
                <a:ea typeface="AR丸ゴシック体M" panose="020B0609010101010101" pitchFamily="49" charset="-128"/>
              </a:rPr>
              <a:t>日記事）</a:t>
            </a:r>
          </a:p>
          <a:p>
            <a:pPr marL="0" indent="0">
              <a:buNone/>
            </a:pPr>
            <a:endParaRPr lang="en-US" altLang="ja-JP" dirty="0">
              <a:solidFill>
                <a:schemeClr val="tx1"/>
              </a:solidFill>
            </a:endParaRPr>
          </a:p>
          <a:p>
            <a:pPr marL="0" indent="0">
              <a:buNone/>
            </a:pPr>
            <a:r>
              <a:rPr lang="ja-JP" altLang="en-US" b="1" dirty="0" smtClean="0">
                <a:solidFill>
                  <a:srgbClr val="C00000"/>
                </a:solidFill>
              </a:rPr>
              <a:t>「どう変わる？」</a:t>
            </a:r>
            <a:r>
              <a:rPr lang="ja-JP" altLang="en-US" dirty="0" smtClean="0">
                <a:solidFill>
                  <a:schemeClr val="tx2">
                    <a:lumMod val="75000"/>
                  </a:schemeClr>
                </a:solidFill>
              </a:rPr>
              <a:t>→</a:t>
            </a:r>
            <a:r>
              <a:rPr lang="ja-JP" altLang="en-US" dirty="0" smtClean="0">
                <a:solidFill>
                  <a:schemeClr val="tx2">
                    <a:lumMod val="75000"/>
                  </a:schemeClr>
                </a:solidFill>
                <a:latin typeface="HGSｺﾞｼｯｸE" panose="020B0900000000000000" pitchFamily="50" charset="-128"/>
                <a:ea typeface="HGSｺﾞｼｯｸE" panose="020B0900000000000000" pitchFamily="50" charset="-128"/>
              </a:rPr>
              <a:t>実際</a:t>
            </a:r>
            <a:r>
              <a:rPr lang="ja-JP" altLang="en-US" dirty="0">
                <a:solidFill>
                  <a:schemeClr val="tx2">
                    <a:lumMod val="75000"/>
                  </a:schemeClr>
                </a:solidFill>
                <a:latin typeface="HGSｺﾞｼｯｸE" panose="020B0900000000000000" pitchFamily="50" charset="-128"/>
                <a:ea typeface="HGSｺﾞｼｯｸE" panose="020B0900000000000000" pitchFamily="50" charset="-128"/>
              </a:rPr>
              <a:t>に行えば戦闘・</a:t>
            </a:r>
            <a:r>
              <a:rPr lang="ja-JP" altLang="en-US" dirty="0" smtClean="0">
                <a:solidFill>
                  <a:schemeClr val="tx2">
                    <a:lumMod val="75000"/>
                  </a:schemeClr>
                </a:solidFill>
                <a:latin typeface="HGSｺﾞｼｯｸE" panose="020B0900000000000000" pitchFamily="50" charset="-128"/>
                <a:ea typeface="HGSｺﾞｼｯｸE" panose="020B0900000000000000" pitchFamily="50" charset="-128"/>
              </a:rPr>
              <a:t>戦争に発展</a:t>
            </a:r>
            <a:endParaRPr lang="en-US" altLang="ja-JP" dirty="0">
              <a:solidFill>
                <a:schemeClr val="tx2">
                  <a:lumMod val="75000"/>
                </a:schemeClr>
              </a:solidFill>
              <a:latin typeface="HGSｺﾞｼｯｸE" panose="020B0900000000000000" pitchFamily="50" charset="-128"/>
              <a:ea typeface="HGSｺﾞｼｯｸE" panose="020B09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133284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008112"/>
          </a:xfrm>
        </p:spPr>
        <p:txBody>
          <a:bodyPr/>
          <a:lstStyle/>
          <a:p>
            <a:pPr>
              <a:lnSpc>
                <a:spcPts val="4800"/>
              </a:lnSpc>
            </a:pPr>
            <a:r>
              <a:rPr lang="ja-JP" altLang="en-US" sz="4000" dirty="0" smtClean="0">
                <a:solidFill>
                  <a:srgbClr val="800000"/>
                </a:solidFill>
              </a:rPr>
              <a:t>どう変わる？</a:t>
            </a:r>
            <a:r>
              <a:rPr lang="ja-JP" altLang="en-US" sz="4000" dirty="0" smtClean="0"/>
              <a:t>有事</a:t>
            </a:r>
            <a:r>
              <a:rPr lang="ja-JP" altLang="en-US" sz="4000" dirty="0"/>
              <a:t>＝緊急</a:t>
            </a:r>
            <a:r>
              <a:rPr lang="ja-JP" altLang="en-US" sz="4000" dirty="0" smtClean="0"/>
              <a:t>事態</a:t>
            </a:r>
            <a:endParaRPr kumimoji="1" lang="ja-JP" altLang="en-US" sz="4000" dirty="0"/>
          </a:p>
        </p:txBody>
      </p:sp>
      <p:sp>
        <p:nvSpPr>
          <p:cNvPr id="3" name="コンテンツ プレースホルダー 2"/>
          <p:cNvSpPr>
            <a:spLocks noGrp="1"/>
          </p:cNvSpPr>
          <p:nvPr>
            <p:ph idx="1"/>
          </p:nvPr>
        </p:nvSpPr>
        <p:spPr>
          <a:xfrm>
            <a:off x="467544" y="1484784"/>
            <a:ext cx="8219256" cy="4752527"/>
          </a:xfrm>
        </p:spPr>
        <p:txBody>
          <a:bodyPr>
            <a:normAutofit fontScale="85000" lnSpcReduction="20000"/>
          </a:bodyPr>
          <a:lstStyle/>
          <a:p>
            <a:pPr marL="0" indent="0">
              <a:lnSpc>
                <a:spcPct val="120000"/>
              </a:lnSpc>
              <a:buNone/>
            </a:pPr>
            <a:r>
              <a:rPr lang="ja-JP" altLang="en-US" sz="2800" dirty="0">
                <a:solidFill>
                  <a:schemeClr val="tx1"/>
                </a:solidFill>
              </a:rPr>
              <a:t>「日本国憲法」そのものを改正</a:t>
            </a:r>
            <a:r>
              <a:rPr lang="ja-JP" altLang="en-US" sz="2800" dirty="0" smtClean="0">
                <a:solidFill>
                  <a:schemeClr val="tx1"/>
                </a:solidFill>
              </a:rPr>
              <a:t>？</a:t>
            </a:r>
            <a:endParaRPr lang="en-US" altLang="ja-JP" sz="2800" dirty="0" smtClean="0">
              <a:solidFill>
                <a:schemeClr val="tx1"/>
              </a:solidFill>
            </a:endParaRPr>
          </a:p>
          <a:p>
            <a:pPr marL="0" indent="0">
              <a:lnSpc>
                <a:spcPct val="120000"/>
              </a:lnSpc>
              <a:buNone/>
            </a:pPr>
            <a:r>
              <a:rPr lang="ja-JP" altLang="en-US" sz="2800" dirty="0" smtClean="0">
                <a:solidFill>
                  <a:schemeClr val="tx2">
                    <a:lumMod val="75000"/>
                  </a:schemeClr>
                </a:solidFill>
              </a:rPr>
              <a:t>自民党改正草案</a:t>
            </a:r>
            <a:r>
              <a:rPr lang="en-US" altLang="ja-JP" sz="2800" dirty="0" smtClean="0">
                <a:solidFill>
                  <a:schemeClr val="tx2">
                    <a:lumMod val="75000"/>
                  </a:schemeClr>
                </a:solidFill>
              </a:rPr>
              <a:t>98</a:t>
            </a:r>
            <a:r>
              <a:rPr lang="ja-JP" altLang="en-US" sz="2800" dirty="0" smtClean="0">
                <a:solidFill>
                  <a:schemeClr val="tx2">
                    <a:lumMod val="75000"/>
                  </a:schemeClr>
                </a:solidFill>
              </a:rPr>
              <a:t>条「緊急事態の宣言」</a:t>
            </a:r>
            <a:endParaRPr lang="en-US" altLang="ja-JP" sz="2800" dirty="0" smtClean="0">
              <a:solidFill>
                <a:schemeClr val="tx2">
                  <a:lumMod val="75000"/>
                </a:schemeClr>
              </a:solidFill>
            </a:endParaRPr>
          </a:p>
          <a:p>
            <a:pPr marL="0" indent="0">
              <a:lnSpc>
                <a:spcPct val="120000"/>
              </a:lnSpc>
              <a:buNone/>
            </a:pPr>
            <a:endParaRPr lang="en-US" altLang="ja-JP" sz="2800" dirty="0" smtClean="0">
              <a:solidFill>
                <a:schemeClr val="tx2">
                  <a:lumMod val="75000"/>
                </a:schemeClr>
              </a:solidFill>
            </a:endParaRPr>
          </a:p>
          <a:p>
            <a:pPr marL="0" indent="0">
              <a:lnSpc>
                <a:spcPct val="120000"/>
              </a:lnSpc>
              <a:buNone/>
            </a:pP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内閣</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総理大臣は、我が国に対する外部からの武力攻撃</a:t>
            </a: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、内乱</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等による社会秩序の混乱、</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地震等による大規模</a:t>
            </a:r>
            <a:r>
              <a:rPr lang="ja-JP" altLang="en-US" sz="2800" b="1" dirty="0" smtClean="0">
                <a:solidFill>
                  <a:schemeClr val="tx2">
                    <a:lumMod val="75000"/>
                  </a:schemeClr>
                </a:solidFill>
                <a:latin typeface="AR P丸ゴシック体M" panose="020B0600010101010101" pitchFamily="50" charset="-128"/>
                <a:ea typeface="AR P丸ゴシック体M" panose="020B0600010101010101" pitchFamily="50" charset="-128"/>
              </a:rPr>
              <a:t>な自然</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災害</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その他の法律で定める緊急事態において、特</a:t>
            </a: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に必要</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があると認めるときは、</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法律の定めるところにより</a:t>
            </a:r>
            <a:r>
              <a:rPr lang="ja-JP" altLang="en-US" sz="2800" b="1" dirty="0" smtClean="0">
                <a:solidFill>
                  <a:schemeClr val="tx2">
                    <a:lumMod val="75000"/>
                  </a:schemeClr>
                </a:solidFill>
                <a:latin typeface="AR P丸ゴシック体M" panose="020B0600010101010101" pitchFamily="50" charset="-128"/>
                <a:ea typeface="AR P丸ゴシック体M" panose="020B0600010101010101" pitchFamily="50" charset="-128"/>
              </a:rPr>
              <a:t>、閣議</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にかけて</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、緊急事態の</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宣言を発する</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ことができる。</a:t>
            </a:r>
          </a:p>
          <a:p>
            <a:pPr>
              <a:lnSpc>
                <a:spcPct val="120000"/>
              </a:lnSpc>
            </a:pPr>
            <a:endPar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endParaRPr>
          </a:p>
          <a:p>
            <a:pPr marL="0" indent="0">
              <a:lnSpc>
                <a:spcPct val="120000"/>
              </a:lnSpc>
              <a:buNone/>
            </a:pP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２　緊急</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事態の宣言は、法律の定めるところにより</a:t>
            </a: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a:t>
            </a:r>
            <a:r>
              <a:rPr lang="ja-JP" altLang="en-US" sz="2800" b="1" dirty="0" smtClean="0">
                <a:solidFill>
                  <a:schemeClr val="tx2">
                    <a:lumMod val="75000"/>
                  </a:schemeClr>
                </a:solidFill>
                <a:latin typeface="AR P丸ゴシック体M" panose="020B0600010101010101" pitchFamily="50" charset="-128"/>
                <a:ea typeface="AR P丸ゴシック体M" panose="020B0600010101010101" pitchFamily="50" charset="-128"/>
              </a:rPr>
              <a:t>事前</a:t>
            </a:r>
            <a:r>
              <a:rPr lang="ja-JP" altLang="en-US" sz="2800" b="1" dirty="0">
                <a:solidFill>
                  <a:schemeClr val="tx2">
                    <a:lumMod val="75000"/>
                  </a:schemeClr>
                </a:solidFill>
                <a:latin typeface="AR P丸ゴシック体M" panose="020B0600010101010101" pitchFamily="50" charset="-128"/>
                <a:ea typeface="AR P丸ゴシック体M" panose="020B0600010101010101" pitchFamily="50" charset="-128"/>
              </a:rPr>
              <a:t>又は事後に国会の承認</a:t>
            </a:r>
            <a:r>
              <a:rPr lang="ja-JP" altLang="en-US" sz="2800" dirty="0">
                <a:solidFill>
                  <a:schemeClr val="tx2">
                    <a:lumMod val="75000"/>
                  </a:schemeClr>
                </a:solidFill>
                <a:latin typeface="AR P丸ゴシック体M" panose="020B0600010101010101" pitchFamily="50" charset="-128"/>
                <a:ea typeface="AR P丸ゴシック体M" panose="020B0600010101010101" pitchFamily="50" charset="-128"/>
              </a:rPr>
              <a:t>を得なければならない</a:t>
            </a:r>
            <a:r>
              <a:rPr lang="ja-JP" altLang="en-US" sz="2800" dirty="0" smtClean="0">
                <a:solidFill>
                  <a:schemeClr val="tx2">
                    <a:lumMod val="75000"/>
                  </a:schemeClr>
                </a:solidFill>
                <a:latin typeface="AR P丸ゴシック体M" panose="020B0600010101010101" pitchFamily="50" charset="-128"/>
                <a:ea typeface="AR P丸ゴシック体M" panose="020B0600010101010101" pitchFamily="50" charset="-128"/>
              </a:rPr>
              <a:t>。</a:t>
            </a:r>
            <a:endParaRPr lang="en-US" altLang="ja-JP" sz="2800" b="1" dirty="0" smtClean="0">
              <a:solidFill>
                <a:srgbClr val="C00000"/>
              </a:solidFill>
              <a:latin typeface="AR P丸ゴシック体M" panose="020B0600010101010101" pitchFamily="50" charset="-128"/>
              <a:ea typeface="AR P丸ゴシック体M" panose="020B0600010101010101" pitchFamily="50" charset="-128"/>
            </a:endParaRPr>
          </a:p>
          <a:p>
            <a:endParaRPr kumimoji="1" lang="ja-JP" altLang="en-US" dirty="0"/>
          </a:p>
        </p:txBody>
      </p:sp>
    </p:spTree>
    <p:extLst>
      <p:ext uri="{BB962C8B-B14F-4D97-AF65-F5344CB8AC3E}">
        <p14:creationId xmlns:p14="http://schemas.microsoft.com/office/powerpoint/2010/main" val="3068688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グゼクティブ">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エグゼクティブ">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エグゼクティブ">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1768</TotalTime>
  <Words>1717</Words>
  <Application>Microsoft Office PowerPoint</Application>
  <PresentationFormat>画面に合わせる (4:3)</PresentationFormat>
  <Paragraphs>315</Paragraphs>
  <Slides>39</Slides>
  <Notes>1</Notes>
  <HiddenSlides>0</HiddenSlides>
  <MMClips>0</MMClips>
  <ScaleCrop>false</ScaleCrop>
  <HeadingPairs>
    <vt:vector size="4" baseType="variant">
      <vt:variant>
        <vt:lpstr>テーマ</vt:lpstr>
      </vt:variant>
      <vt:variant>
        <vt:i4>1</vt:i4>
      </vt:variant>
      <vt:variant>
        <vt:lpstr>スライド タイトル</vt:lpstr>
      </vt:variant>
      <vt:variant>
        <vt:i4>39</vt:i4>
      </vt:variant>
    </vt:vector>
  </HeadingPairs>
  <TitlesOfParts>
    <vt:vector size="40" baseType="lpstr">
      <vt:lpstr>エグゼクティブ</vt:lpstr>
      <vt:lpstr>止めよう！憲法崩壊　  日本国憲法と安保法制、 平和的生存権と良心</vt:lpstr>
      <vt:lpstr>復習―2015年9月採決・ 2016年3月施行の法律群</vt:lpstr>
      <vt:lpstr>2015年法制の骨子</vt:lpstr>
      <vt:lpstr>基本確認――憲法は、 国家が守る《国家の基本ルール》</vt:lpstr>
      <vt:lpstr>立憲主義</vt:lpstr>
      <vt:lpstr>立憲主義の危機①</vt:lpstr>
      <vt:lpstr>立憲主義の危機②</vt:lpstr>
      <vt:lpstr>立憲主義の危機③</vt:lpstr>
      <vt:lpstr>どう変わる？有事＝緊急事態</vt:lpstr>
      <vt:lpstr>どう変わる？有事＝緊急事態②</vt:lpstr>
      <vt:lpstr> どう変わる？有事＝緊急事態③</vt:lpstr>
      <vt:lpstr>どう変わる？有事＝緊急事態④</vt:lpstr>
      <vt:lpstr>2015年9月議決内容の骨子の問題</vt:lpstr>
      <vt:lpstr>本当に生命が危ないときには、 逃げるしかない！</vt:lpstr>
      <vt:lpstr>４．集団的自衛権行使容認をめぐる議論</vt:lpstr>
      <vt:lpstr>「平和安全法制」の憲法適合性</vt:lpstr>
      <vt:lpstr>武力行使の問題点</vt:lpstr>
      <vt:lpstr>PowerPoint プレゼンテーション</vt:lpstr>
      <vt:lpstr>新法制における個別的自衛と集団的自衛 「自衛は必要」。の論理で、新法制を正当化できるか？</vt:lpstr>
      <vt:lpstr>（２）後方支援も拡大。その問題点① </vt:lpstr>
      <vt:lpstr>「後方支援」の問題点②</vt:lpstr>
      <vt:lpstr>「グレーゾーン問題」 </vt:lpstr>
      <vt:lpstr>（４）国際平和支援法と憲法の関係</vt:lpstr>
      <vt:lpstr>各種関連法の施行で 国民の安全とリスクはどうなる？</vt:lpstr>
      <vt:lpstr>どう変わるべき？ 国際社会の平和のための貢献は、戦闘軍事以外で、たくさんの課題と方法が。</vt:lpstr>
      <vt:lpstr>人権論の誤用に歯止めを</vt:lpstr>
      <vt:lpstr>平和的生存権</vt:lpstr>
      <vt:lpstr>「平和的生存権」は日本を国際社会とつなぐパイプ役を果たしてきた重要な規範。（↓イラク：避難民と戦車）</vt:lpstr>
      <vt:lpstr>劣化ウラン弾による放射線被ばくと考えられている…</vt:lpstr>
      <vt:lpstr>幸福追求権の誤用の問題</vt:lpstr>
      <vt:lpstr>憲法問題を整理</vt:lpstr>
      <vt:lpstr>実際どうなってる？「立法事実」の問題 それで防げる？「目的＝手段の適合性」</vt:lpstr>
      <vt:lpstr>民主主義と国民：この結果を選んだのは、国民自身？</vt:lpstr>
      <vt:lpstr>民主主義と国民② シビリアン・コントロール</vt:lpstr>
      <vt:lpstr>今後の問題：「災害対処の必要性」で 戦闘型軍事を正当化できるか？</vt:lpstr>
      <vt:lpstr>災害大国の災害事態には別途の方策を。 福祉型危険任務を志願する人の意思を利用してはいけない</vt:lpstr>
      <vt:lpstr>PowerPoint プレゼンテーション</vt:lpstr>
      <vt:lpstr>一人一人の「良心」を国政に</vt:lpstr>
      <vt:lpstr> ありがとうございました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FJ-USER</cp:lastModifiedBy>
  <cp:revision>138</cp:revision>
  <dcterms:created xsi:type="dcterms:W3CDTF">2015-08-04T12:21:27Z</dcterms:created>
  <dcterms:modified xsi:type="dcterms:W3CDTF">2016-06-04T23:59:10Z</dcterms:modified>
</cp:coreProperties>
</file>